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2"/>
  </p:handoutMasterIdLst>
  <p:sldIdLst>
    <p:sldId id="256" r:id="rId3"/>
    <p:sldId id="286" r:id="rId5"/>
    <p:sldId id="427" r:id="rId6"/>
    <p:sldId id="428" r:id="rId7"/>
    <p:sldId id="287" r:id="rId8"/>
    <p:sldId id="424" r:id="rId9"/>
    <p:sldId id="391" r:id="rId10"/>
    <p:sldId id="380" r:id="rId11"/>
    <p:sldId id="425" r:id="rId12"/>
    <p:sldId id="335" r:id="rId13"/>
    <p:sldId id="404" r:id="rId14"/>
    <p:sldId id="429" r:id="rId15"/>
    <p:sldId id="410" r:id="rId16"/>
    <p:sldId id="258"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485" r:id="rId32"/>
    <p:sldId id="486" r:id="rId33"/>
    <p:sldId id="487" r:id="rId34"/>
    <p:sldId id="488" r:id="rId35"/>
    <p:sldId id="489" r:id="rId36"/>
    <p:sldId id="490" r:id="rId37"/>
    <p:sldId id="430" r:id="rId38"/>
    <p:sldId id="370" r:id="rId39"/>
    <p:sldId id="434" r:id="rId40"/>
    <p:sldId id="291" r:id="rId41"/>
  </p:sldIdLst>
  <p:sldSz cx="9144000" cy="5143500" type="screen16x9"/>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 initials="w"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455"/>
    <a:srgbClr val="F2F2F2"/>
    <a:srgbClr val="FFF2CC"/>
    <a:srgbClr val="2448A1"/>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79349" autoAdjust="0"/>
  </p:normalViewPr>
  <p:slideViewPr>
    <p:cSldViewPr snapToGrid="0" showGuides="1">
      <p:cViewPr varScale="1">
        <p:scale>
          <a:sx n="90" d="100"/>
          <a:sy n="90" d="100"/>
        </p:scale>
        <p:origin x="1075" y="62"/>
      </p:cViewPr>
      <p:guideLst>
        <p:guide orient="horz" pos="1610"/>
        <p:guide pos="29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333.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1T10:08:57.848" idx="2">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等线" panose="02010600030101010101" charset="-122"/>
              <a:ea typeface="等线" panose="02010600030101010101" charset="-122"/>
              <a:cs typeface="等线" panose="0201060003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等线" panose="02010600030101010101" charset="-122"/>
              </a:rPr>
            </a:fld>
            <a:endParaRPr lang="zh-CN" altLang="en-US">
              <a:cs typeface="等线" panose="0201060003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等线" panose="02010600030101010101" charset="-122"/>
              <a:ea typeface="等线" panose="02010600030101010101" charset="-122"/>
              <a:cs typeface="等线" panose="0201060003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等线" panose="02010600030101010101" charset="-122"/>
              </a:rPr>
            </a:fld>
            <a:endParaRPr lang="zh-CN" altLang="en-US">
              <a:cs typeface="等线" panose="0201060003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等线" panose="02010600030101010101" charset="-122"/>
                <a:ea typeface="等线" panose="02010600030101010101" charset="-122"/>
                <a:cs typeface="等线" panose="02010600030101010101"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等线" panose="02010600030101010101" charset="-122"/>
                <a:ea typeface="等线" panose="02010600030101010101" charset="-122"/>
                <a:cs typeface="等线" panose="02010600030101010101" charset="-122"/>
              </a:defRPr>
            </a:lvl1pPr>
          </a:lstStyle>
          <a:p>
            <a:fld id="{7640ABBE-C9D7-41BB-89C0-FAE3C2FBE55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等线" panose="02010600030101010101" charset="-122"/>
                <a:ea typeface="等线" panose="02010600030101010101" charset="-122"/>
                <a:cs typeface="等线" panose="0201060003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等线" panose="02010600030101010101" charset="-122"/>
                <a:ea typeface="等线" panose="02010600030101010101" charset="-122"/>
                <a:cs typeface="等线" panose="02010600030101010101" charset="-122"/>
              </a:defRPr>
            </a:lvl1pPr>
          </a:lstStyle>
          <a:p>
            <a:fld id="{E99D8D5A-8C1C-4BFE-81EB-A1BF4854C52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等线" panose="02010600030101010101" charset="-122"/>
        <a:ea typeface="等线" panose="02010600030101010101" charset="-122"/>
        <a:cs typeface="等线" panose="02010600030101010101" charset="-122"/>
      </a:defRPr>
    </a:lvl1pPr>
    <a:lvl2pPr marL="457200" algn="l" defTabSz="914400" rtl="0" eaLnBrk="1" latinLnBrk="0" hangingPunct="1">
      <a:defRPr sz="1200" kern="1200">
        <a:solidFill>
          <a:schemeClr val="tx1"/>
        </a:solidFill>
        <a:latin typeface="等线" panose="02010600030101010101" charset="-122"/>
        <a:ea typeface="等线" panose="02010600030101010101" charset="-122"/>
        <a:cs typeface="等线" panose="02010600030101010101" charset="-122"/>
      </a:defRPr>
    </a:lvl2pPr>
    <a:lvl3pPr marL="914400" algn="l" defTabSz="914400" rtl="0" eaLnBrk="1" latinLnBrk="0" hangingPunct="1">
      <a:defRPr sz="1200" kern="1200">
        <a:solidFill>
          <a:schemeClr val="tx1"/>
        </a:solidFill>
        <a:latin typeface="等线" panose="02010600030101010101" charset="-122"/>
        <a:ea typeface="等线" panose="02010600030101010101" charset="-122"/>
        <a:cs typeface="等线" panose="02010600030101010101" charset="-122"/>
      </a:defRPr>
    </a:lvl3pPr>
    <a:lvl4pPr marL="1371600" algn="l" defTabSz="914400" rtl="0" eaLnBrk="1" latinLnBrk="0" hangingPunct="1">
      <a:defRPr sz="1200" kern="1200">
        <a:solidFill>
          <a:schemeClr val="tx1"/>
        </a:solidFill>
        <a:latin typeface="等线" panose="02010600030101010101" charset="-122"/>
        <a:ea typeface="等线" panose="02010600030101010101" charset="-122"/>
        <a:cs typeface="等线" panose="02010600030101010101" charset="-122"/>
      </a:defRPr>
    </a:lvl4pPr>
    <a:lvl5pPr marL="1828800" algn="l" defTabSz="914400" rtl="0" eaLnBrk="1" latinLnBrk="0" hangingPunct="1">
      <a:defRPr sz="1200" kern="1200">
        <a:solidFill>
          <a:schemeClr val="tx1"/>
        </a:solidFill>
        <a:latin typeface="等线" panose="02010600030101010101" charset="-122"/>
        <a:ea typeface="等线" panose="02010600030101010101" charset="-122"/>
        <a:cs typeface="等线" panose="0201060003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下一步是检测的路径规划。考虑第一步的输出和隧道本身的特点，可能面临以下几个问题：首先，我们会得到成千上万个可能异常的点，如果依次扫描成本会很高；其次，异常的类型包括结构异常和随机异常，一个异常点包含的类型可能是多元的；最后，如果隧道的长度很长，从头扫描至尾就需要很长的时间。综上因素，我们抛弃了依次检测异常点的暴力方案，</a:t>
            </a:r>
            <a:r>
              <a:rPr lang="zh-CN" altLang="en-US" dirty="0">
                <a:latin typeface="+mn-ea"/>
                <a:sym typeface="+mn-ea"/>
              </a:rPr>
              <a:t>根据异常检测概率数据信息，预先进行数据过滤，只针对异常概率大的节点进行检测，减少关键异常点的</a:t>
            </a:r>
            <a:r>
              <a:rPr lang="zh-CN" altLang="en-US" b="1" dirty="0">
                <a:solidFill>
                  <a:srgbClr val="2448A1"/>
                </a:solidFill>
                <a:latin typeface="+mn-ea"/>
                <a:sym typeface="+mn-ea"/>
              </a:rPr>
              <a:t>平均等待时间。</a:t>
            </a:r>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左侧是我们的算法流程图，我们根据异常检测获得的概率进行数据过滤，然后根据检测点与检测车的相对位置进行调度规划。我们对比了</a:t>
            </a:r>
            <a:r>
              <a:rPr lang="en-US" altLang="zh-CN" dirty="0"/>
              <a:t>sstf</a:t>
            </a:r>
            <a:r>
              <a:rPr lang="zh-CN" altLang="en-US" dirty="0"/>
              <a:t>，</a:t>
            </a:r>
            <a:r>
              <a:rPr lang="en-US" altLang="zh-CN" dirty="0"/>
              <a:t>frfs</a:t>
            </a:r>
            <a:r>
              <a:rPr lang="zh-CN" altLang="en-US" dirty="0"/>
              <a:t>等其他调度算法，这种改进的</a:t>
            </a:r>
            <a:r>
              <a:rPr lang="en-US" altLang="zh-CN" dirty="0"/>
              <a:t>look</a:t>
            </a:r>
            <a:r>
              <a:rPr lang="zh-CN" altLang="en-US" dirty="0"/>
              <a:t>调度算法的平均检测距离更短，更能满足需求。</a:t>
            </a:r>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下面是以武汉长江隧道为例的展示效果</a:t>
            </a:r>
            <a:r>
              <a:rPr lang="zh-CN" altLang="en-US" dirty="0"/>
              <a:t>，首先利用异常检测结果在地图标记出需要检测的各点异常概率，点半径大的表示异常概率较高，然后在各个需要检测的异常点之间展示动态的异常检测顺序，实时展示检测点的信息。目前初步实现的系统是可以在地图上标记的二维平面的路径规划系统。我们预计未来结合硬件设备实现实时显示检测情况，以及自动生成检测报告。</a:t>
            </a:r>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隧道异常检测算法在公路，铁路、城市隧道建设等领域都有着广阔的应用前景。我们的异常检测方案还可以应用于公路/铁路日常巡检、矿山隧道勘测、道路病害检测、市政管道巡检等方面，目前隧道数量的不断增长将带来更多的隧道异常检测需求，我们的系统在应用中具有低成本、高效性、准确性等优势。</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隧道异常检测算法在公路，铁路、城市隧道建设等领域都有着广阔的应用前景。我们的异常检测方案还可以应用于公路/铁路日常巡检、矿山隧道勘测、道路病害检测、市政管道巡检等方面，目前隧道数量的不断增长将带来更多的隧道异常检测需求，我们的系统在应用中具有低成本、高效性、准确性等优势。</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首先介绍本项目的研究背景。</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随着我国交通事业的大力发展，隧道工程不断增加。隧道在运营期的使用过程中会不同程度的病害，需要对隧道定期进行检测。</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据此我们提出的研究问题是：如何利用现有技术高效准确的进行隧道异常检测，并且有效的降低隧道检测的成本？</a:t>
            </a:r>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多元时间序列异常检测问题中，传统的基于GAN算法的检测模型，要求样本无污染或轻微污染，但实际情况往往难以满足这种需求，当训练集包含相对较多的异常时，GAN不仅会拟合正常样本的表示，还会拟合异常样本的表示，导致过拟合。</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我们基于GAN算法，在Generator和Discriminator之间添加了Filter作改进，得到FGAN算法。FGAN的核心思想就是在训练鉴别器discriminator之前，利用重构产生的重构误差计算异常概率，并生成伪标签，过滤异常概率大的样本，从而尽可能精确地捕捉正常数据的分布，使其对正常样本能较为精确的拟合，而不拟合异常样本。</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另外，为了避免模型的过拟合，我们重新设计了一种训练目标——AdaWL，使其更加关注正常数据忽略异常值。</a:t>
            </a:r>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我们的实验结果如下，这是从</a:t>
            </a:r>
            <a:r>
              <a:rPr lang="en-US" altLang="zh-CN" dirty="0">
                <a:latin typeface="+mj-lt"/>
                <a:ea typeface="+mj-lt"/>
              </a:rPr>
              <a:t>2013/9/11</a:t>
            </a:r>
            <a:r>
              <a:rPr lang="zh-CN" altLang="en-US" dirty="0">
                <a:latin typeface="+mj-lt"/>
                <a:ea typeface="+mj-lt"/>
              </a:rPr>
              <a:t>起</a:t>
            </a:r>
            <a:r>
              <a:rPr lang="en-US" altLang="zh-CN" dirty="0">
                <a:latin typeface="+mj-lt"/>
                <a:ea typeface="+mj-lt"/>
              </a:rPr>
              <a:t>2452</a:t>
            </a:r>
            <a:r>
              <a:rPr lang="zh-CN" altLang="en-US" dirty="0">
                <a:latin typeface="+mj-lt"/>
                <a:ea typeface="+mj-lt"/>
              </a:rPr>
              <a:t>天中每天的异常概率</a:t>
            </a:r>
            <a:r>
              <a:rPr lang="zh-CN" altLang="en-US" dirty="0"/>
              <a:t>。我们再选取其中两天异常的日期，对每个点位进行正态分析，找出影响最大的几个点，并进行路径规划。这是</a:t>
            </a:r>
            <a:r>
              <a:rPr lang="en-US" altLang="zh-CN" dirty="0"/>
              <a:t>2018/4/3</a:t>
            </a:r>
            <a:r>
              <a:rPr lang="zh-CN" altLang="en-US" dirty="0"/>
              <a:t>和</a:t>
            </a:r>
            <a:r>
              <a:rPr lang="en-US" altLang="zh-CN" dirty="0"/>
              <a:t>2018/10/10</a:t>
            </a:r>
            <a:r>
              <a:rPr lang="zh-CN" altLang="en-US" dirty="0"/>
              <a:t>的实验结果，如果这一指标达到</a:t>
            </a:r>
            <a:r>
              <a:rPr lang="en-US" altLang="zh-CN" dirty="0"/>
              <a:t>90%</a:t>
            </a:r>
            <a:r>
              <a:rPr lang="zh-CN" altLang="en-US" dirty="0"/>
              <a:t>以上，可以认为是异常点。</a:t>
            </a:r>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最后，我们还与其他几种基准算法进行了对比，实验结果表明我们的方法在查准率和召回率等方面优于基准线。</a:t>
            </a:r>
            <a:endParaRPr lang="zh-CN" altLang="en-US"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p>
        </p:txBody>
      </p:sp>
      <p:sp>
        <p:nvSpPr>
          <p:cNvPr id="4" name="灯片编号占位符 3"/>
          <p:cNvSpPr>
            <a:spLocks noGrp="1"/>
          </p:cNvSpPr>
          <p:nvPr>
            <p:ph type="sldNum" sz="quarter" idx="10"/>
          </p:nvPr>
        </p:nvSpPr>
        <p:spPr/>
        <p:txBody>
          <a:bodyPr/>
          <a:lstStyle/>
          <a:p>
            <a:fld id="{E99D8D5A-8C1C-4BFE-81EB-A1BF4854C52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5C02B17-D7FF-4C39-8F3D-F8D75D80E9D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8D2F4B-1567-42F2-8056-5AACE679FD77}" type="slidenum">
              <a:rPr lang="zh-CN" altLang="en-US" smtClean="0"/>
            </a:fld>
            <a:endParaRPr lang="zh-CN" altLang="en-US"/>
          </a:p>
        </p:txBody>
      </p:sp>
      <p:sp>
        <p:nvSpPr>
          <p:cNvPr id="7" name="矩形 6"/>
          <p:cNvSpPr/>
          <p:nvPr userDrawn="1"/>
        </p:nvSpPr>
        <p:spPr>
          <a:xfrm>
            <a:off x="0" y="5097780"/>
            <a:ext cx="9144000" cy="45719"/>
          </a:xfrm>
          <a:prstGeom prst="rect">
            <a:avLst/>
          </a:prstGeom>
          <a:solidFill>
            <a:schemeClr val="bg1">
              <a:lumMod val="8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8" name="任意多边形 7"/>
          <p:cNvSpPr/>
          <p:nvPr userDrawn="1"/>
        </p:nvSpPr>
        <p:spPr>
          <a:xfrm>
            <a:off x="0" y="-1011"/>
            <a:ext cx="699278" cy="467736"/>
          </a:xfrm>
          <a:custGeom>
            <a:avLst/>
            <a:gdLst>
              <a:gd name="connsiteX0" fmla="*/ 0 w 699278"/>
              <a:gd name="connsiteY0" fmla="*/ 0 h 467736"/>
              <a:gd name="connsiteX1" fmla="*/ 582344 w 699278"/>
              <a:gd name="connsiteY1" fmla="*/ 0 h 467736"/>
              <a:gd name="connsiteX2" fmla="*/ 699278 w 699278"/>
              <a:gd name="connsiteY2" fmla="*/ 467736 h 467736"/>
              <a:gd name="connsiteX3" fmla="*/ 0 w 699278"/>
              <a:gd name="connsiteY3" fmla="*/ 467736 h 467736"/>
              <a:gd name="connsiteX4" fmla="*/ 0 w 699278"/>
              <a:gd name="connsiteY4" fmla="*/ 0 h 467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78" h="467736">
                <a:moveTo>
                  <a:pt x="0" y="0"/>
                </a:moveTo>
                <a:lnTo>
                  <a:pt x="582344" y="0"/>
                </a:lnTo>
                <a:lnTo>
                  <a:pt x="699278" y="467736"/>
                </a:lnTo>
                <a:lnTo>
                  <a:pt x="0" y="467736"/>
                </a:lnTo>
                <a:lnTo>
                  <a:pt x="0" y="0"/>
                </a:lnTo>
                <a:close/>
              </a:path>
            </a:pathLst>
          </a:custGeom>
          <a:solidFill>
            <a:srgbClr val="244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9" name="平行四边形 8"/>
          <p:cNvSpPr/>
          <p:nvPr userDrawn="1"/>
        </p:nvSpPr>
        <p:spPr>
          <a:xfrm rot="15300000">
            <a:off x="647611" y="348115"/>
            <a:ext cx="257126" cy="162802"/>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10" name="任意多边形 9"/>
          <p:cNvSpPr/>
          <p:nvPr userDrawn="1"/>
        </p:nvSpPr>
        <p:spPr>
          <a:xfrm rot="10800000">
            <a:off x="0" y="4944628"/>
            <a:ext cx="1831335" cy="198871"/>
          </a:xfrm>
          <a:custGeom>
            <a:avLst/>
            <a:gdLst>
              <a:gd name="connsiteX0" fmla="*/ 1831335 w 1831335"/>
              <a:gd name="connsiteY0" fmla="*/ 198871 h 198871"/>
              <a:gd name="connsiteX1" fmla="*/ 49718 w 1831335"/>
              <a:gd name="connsiteY1" fmla="*/ 198871 h 198871"/>
              <a:gd name="connsiteX2" fmla="*/ 0 w 1831335"/>
              <a:gd name="connsiteY2" fmla="*/ 0 h 198871"/>
              <a:gd name="connsiteX3" fmla="*/ 1831335 w 1831335"/>
              <a:gd name="connsiteY3" fmla="*/ 0 h 198871"/>
            </a:gdLst>
            <a:ahLst/>
            <a:cxnLst>
              <a:cxn ang="0">
                <a:pos x="connsiteX0" y="connsiteY0"/>
              </a:cxn>
              <a:cxn ang="0">
                <a:pos x="connsiteX1" y="connsiteY1"/>
              </a:cxn>
              <a:cxn ang="0">
                <a:pos x="connsiteX2" y="connsiteY2"/>
              </a:cxn>
              <a:cxn ang="0">
                <a:pos x="connsiteX3" y="connsiteY3"/>
              </a:cxn>
            </a:cxnLst>
            <a:rect l="l" t="t" r="r" b="b"/>
            <a:pathLst>
              <a:path w="1831335" h="198871">
                <a:moveTo>
                  <a:pt x="1831335" y="198871"/>
                </a:moveTo>
                <a:lnTo>
                  <a:pt x="49718" y="198871"/>
                </a:lnTo>
                <a:lnTo>
                  <a:pt x="0" y="0"/>
                </a:lnTo>
                <a:lnTo>
                  <a:pt x="1831335" y="0"/>
                </a:lnTo>
                <a:close/>
              </a:path>
            </a:pathLst>
          </a:custGeom>
          <a:solidFill>
            <a:srgbClr val="244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5C02B17-D7FF-4C39-8F3D-F8D75D80E9D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8D2F4B-1567-42F2-8056-5AACE679FD7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5C02B17-D7FF-4C39-8F3D-F8D75D80E9D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8D2F4B-1567-42F2-8056-5AACE679FD7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5C02B17-D7FF-4C39-8F3D-F8D75D80E9D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8D2F4B-1567-42F2-8056-5AACE679FD7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5C02B17-D7FF-4C39-8F3D-F8D75D80E9D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8D2F4B-1567-42F2-8056-5AACE679FD7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5C02B17-D7FF-4C39-8F3D-F8D75D80E9D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8D2F4B-1567-42F2-8056-5AACE679FD7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5C02B17-D7FF-4C39-8F3D-F8D75D80E9D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A8D2F4B-1567-42F2-8056-5AACE679FD7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5C02B17-D7FF-4C39-8F3D-F8D75D80E9D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A8D2F4B-1567-42F2-8056-5AACE679FD7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C02B17-D7FF-4C39-8F3D-F8D75D80E9D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A8D2F4B-1567-42F2-8056-5AACE679FD7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5C02B17-D7FF-4C39-8F3D-F8D75D80E9D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8D2F4B-1567-42F2-8056-5AACE679FD7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5C02B17-D7FF-4C39-8F3D-F8D75D80E9D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8D2F4B-1567-42F2-8056-5AACE679FD7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等线" panose="02010600030101010101" charset="-122"/>
                <a:ea typeface="等线" panose="02010600030101010101" charset="-122"/>
                <a:cs typeface="等线" panose="02010600030101010101" charset="-122"/>
              </a:defRPr>
            </a:lvl1pPr>
          </a:lstStyle>
          <a:p>
            <a:fld id="{95C02B17-D7FF-4C39-8F3D-F8D75D80E9D8}"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等线" panose="02010600030101010101" charset="-122"/>
                <a:ea typeface="等线" panose="02010600030101010101" charset="-122"/>
                <a:cs typeface="等线" panose="02010600030101010101" charset="-122"/>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等线" panose="02010600030101010101" charset="-122"/>
                <a:ea typeface="等线" panose="02010600030101010101" charset="-122"/>
                <a:cs typeface="等线" panose="02010600030101010101" charset="-122"/>
              </a:defRPr>
            </a:lvl1pPr>
          </a:lstStyle>
          <a:p>
            <a:fld id="{AA8D2F4B-1567-42F2-8056-5AACE679FD7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等线" panose="02010600030101010101" charset="-122"/>
          <a:ea typeface="等线" panose="02010600030101010101" charset="-122"/>
          <a:cs typeface="等线" panose="02010600030101010101" charset="-122"/>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等线" panose="02010600030101010101" charset="-122"/>
          <a:ea typeface="等线" panose="02010600030101010101" charset="-122"/>
          <a:cs typeface="等线" panose="02010600030101010101" charset="-122"/>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等线" panose="02010600030101010101" charset="-122"/>
          <a:ea typeface="等线" panose="02010600030101010101" charset="-122"/>
          <a:cs typeface="等线" panose="02010600030101010101" charset="-122"/>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等线" panose="02010600030101010101" charset="-122"/>
          <a:ea typeface="等线" panose="02010600030101010101" charset="-122"/>
          <a:cs typeface="等线" panose="02010600030101010101" charset="-122"/>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等线" panose="02010600030101010101" charset="-122"/>
          <a:ea typeface="等线" panose="02010600030101010101" charset="-122"/>
          <a:cs typeface="等线" panose="02010600030101010101" charset="-122"/>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等线" panose="02010600030101010101" charset="-122"/>
          <a:ea typeface="等线" panose="02010600030101010101" charset="-122"/>
          <a:cs typeface="等线" panose="0201060003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tags" Target="../tags/tag11.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GIF"/></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tags" Target="../tags/tag12.xml"/><Relationship Id="rId2" Type="http://schemas.openxmlformats.org/officeDocument/2006/relationships/image" Target="../media/image7.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microsoft.com/office/2007/relationships/media" Target="../media/media1.mp4"/><Relationship Id="rId8" Type="http://schemas.openxmlformats.org/officeDocument/2006/relationships/video" Target="../media/media1.mp4"/><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7" Type="http://schemas.openxmlformats.org/officeDocument/2006/relationships/slideLayout" Target="../slideLayouts/slideLayout2.xml"/><Relationship Id="rId16" Type="http://schemas.openxmlformats.org/officeDocument/2006/relationships/tags" Target="../tags/tag24.xml"/><Relationship Id="rId15" Type="http://schemas.openxmlformats.org/officeDocument/2006/relationships/image" Target="../media/image23.png"/><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22.png"/><Relationship Id="rId10" Type="http://schemas.openxmlformats.org/officeDocument/2006/relationships/tags" Target="../tags/tag20.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3" Type="http://schemas.openxmlformats.org/officeDocument/2006/relationships/slideLayout" Target="../slideLayouts/slideLayout2.xml"/><Relationship Id="rId12" Type="http://schemas.openxmlformats.org/officeDocument/2006/relationships/tags" Target="../tags/tag35.xml"/><Relationship Id="rId11" Type="http://schemas.openxmlformats.org/officeDocument/2006/relationships/image" Target="../media/image23.png"/><Relationship Id="rId10" Type="http://schemas.openxmlformats.org/officeDocument/2006/relationships/tags" Target="../tags/tag34.xml"/><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3" Type="http://schemas.openxmlformats.org/officeDocument/2006/relationships/slideLayout" Target="../slideLayouts/slideLayout2.xml"/><Relationship Id="rId12" Type="http://schemas.openxmlformats.org/officeDocument/2006/relationships/tags" Target="../tags/tag46.xml"/><Relationship Id="rId11" Type="http://schemas.openxmlformats.org/officeDocument/2006/relationships/image" Target="../media/image23.png"/><Relationship Id="rId10" Type="http://schemas.openxmlformats.org/officeDocument/2006/relationships/tags" Target="../tags/tag45.xml"/><Relationship Id="rId1" Type="http://schemas.openxmlformats.org/officeDocument/2006/relationships/tags" Target="../tags/tag36.xml"/></Relationships>
</file>

<file path=ppt/slides/_rels/slide18.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3" Type="http://schemas.openxmlformats.org/officeDocument/2006/relationships/slideLayout" Target="../slideLayouts/slideLayout2.xml"/><Relationship Id="rId12" Type="http://schemas.openxmlformats.org/officeDocument/2006/relationships/tags" Target="../tags/tag57.xml"/><Relationship Id="rId11" Type="http://schemas.openxmlformats.org/officeDocument/2006/relationships/image" Target="../media/image23.png"/><Relationship Id="rId10" Type="http://schemas.openxmlformats.org/officeDocument/2006/relationships/tags" Target="../tags/tag56.xml"/><Relationship Id="rId1" Type="http://schemas.openxmlformats.org/officeDocument/2006/relationships/tags" Target="../tags/tag47.xml"/></Relationships>
</file>

<file path=ppt/slides/_rels/slide19.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3" Type="http://schemas.openxmlformats.org/officeDocument/2006/relationships/slideLayout" Target="../slideLayouts/slideLayout2.xml"/><Relationship Id="rId12" Type="http://schemas.openxmlformats.org/officeDocument/2006/relationships/tags" Target="../tags/tag68.xml"/><Relationship Id="rId11" Type="http://schemas.openxmlformats.org/officeDocument/2006/relationships/image" Target="../media/image23.png"/><Relationship Id="rId10" Type="http://schemas.openxmlformats.org/officeDocument/2006/relationships/tags" Target="../tags/tag67.xml"/><Relationship Id="rId1" Type="http://schemas.openxmlformats.org/officeDocument/2006/relationships/tags" Target="../tags/tag58.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3" Type="http://schemas.openxmlformats.org/officeDocument/2006/relationships/slideLayout" Target="../slideLayouts/slideLayout2.xml"/><Relationship Id="rId12" Type="http://schemas.openxmlformats.org/officeDocument/2006/relationships/tags" Target="../tags/tag79.xml"/><Relationship Id="rId11" Type="http://schemas.openxmlformats.org/officeDocument/2006/relationships/image" Target="../media/image23.png"/><Relationship Id="rId10" Type="http://schemas.openxmlformats.org/officeDocument/2006/relationships/tags" Target="../tags/tag78.xml"/><Relationship Id="rId1" Type="http://schemas.openxmlformats.org/officeDocument/2006/relationships/tags" Target="../tags/tag69.xml"/></Relationships>
</file>

<file path=ppt/slides/_rels/slide21.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3" Type="http://schemas.openxmlformats.org/officeDocument/2006/relationships/slideLayout" Target="../slideLayouts/slideLayout2.xml"/><Relationship Id="rId12" Type="http://schemas.openxmlformats.org/officeDocument/2006/relationships/tags" Target="../tags/tag90.xml"/><Relationship Id="rId11" Type="http://schemas.openxmlformats.org/officeDocument/2006/relationships/image" Target="../media/image23.png"/><Relationship Id="rId10" Type="http://schemas.openxmlformats.org/officeDocument/2006/relationships/tags" Target="../tags/tag89.xml"/><Relationship Id="rId1" Type="http://schemas.openxmlformats.org/officeDocument/2006/relationships/tags" Target="../tags/tag80.xml"/></Relationships>
</file>

<file path=ppt/slides/_rels/slide22.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7" Type="http://schemas.openxmlformats.org/officeDocument/2006/relationships/slideLayout" Target="../slideLayouts/slideLayout2.xml"/><Relationship Id="rId16" Type="http://schemas.openxmlformats.org/officeDocument/2006/relationships/tags" Target="../tags/tag103.xml"/><Relationship Id="rId15" Type="http://schemas.openxmlformats.org/officeDocument/2006/relationships/image" Target="../media/image24.png"/><Relationship Id="rId14" Type="http://schemas.microsoft.com/office/2007/relationships/media" Target="../media/media2.mp4"/><Relationship Id="rId13" Type="http://schemas.openxmlformats.org/officeDocument/2006/relationships/video" Target="../media/media2.mp4"/><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tags" Target="../tags/tag91.xml"/></Relationships>
</file>

<file path=ppt/slides/_rels/slide23.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4" Type="http://schemas.openxmlformats.org/officeDocument/2006/relationships/slideLayout" Target="../slideLayouts/slideLayout2.xml"/><Relationship Id="rId23" Type="http://schemas.openxmlformats.org/officeDocument/2006/relationships/tags" Target="../tags/tag126.xml"/><Relationship Id="rId22" Type="http://schemas.openxmlformats.org/officeDocument/2006/relationships/tags" Target="../tags/tag125.xml"/><Relationship Id="rId21" Type="http://schemas.openxmlformats.org/officeDocument/2006/relationships/tags" Target="../tags/tag124.xml"/><Relationship Id="rId20" Type="http://schemas.openxmlformats.org/officeDocument/2006/relationships/tags" Target="../tags/tag123.xml"/><Relationship Id="rId2" Type="http://schemas.openxmlformats.org/officeDocument/2006/relationships/tags" Target="../tags/tag105.xml"/><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4.xml"/></Relationships>
</file>

<file path=ppt/slides/_rels/slide24.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4" Type="http://schemas.openxmlformats.org/officeDocument/2006/relationships/slideLayout" Target="../slideLayouts/slideLayout2.xml"/><Relationship Id="rId23" Type="http://schemas.openxmlformats.org/officeDocument/2006/relationships/tags" Target="../tags/tag149.xml"/><Relationship Id="rId22" Type="http://schemas.openxmlformats.org/officeDocument/2006/relationships/tags" Target="../tags/tag148.xml"/><Relationship Id="rId21" Type="http://schemas.openxmlformats.org/officeDocument/2006/relationships/tags" Target="../tags/tag147.xml"/><Relationship Id="rId20" Type="http://schemas.openxmlformats.org/officeDocument/2006/relationships/tags" Target="../tags/tag146.xml"/><Relationship Id="rId2" Type="http://schemas.openxmlformats.org/officeDocument/2006/relationships/tags" Target="../tags/tag128.xml"/><Relationship Id="rId19" Type="http://schemas.openxmlformats.org/officeDocument/2006/relationships/tags" Target="../tags/tag145.xml"/><Relationship Id="rId18" Type="http://schemas.openxmlformats.org/officeDocument/2006/relationships/tags" Target="../tags/tag144.xml"/><Relationship Id="rId17" Type="http://schemas.openxmlformats.org/officeDocument/2006/relationships/tags" Target="../tags/tag143.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tags" Target="../tags/tag127.xml"/></Relationships>
</file>

<file path=ppt/slides/_rels/slide25.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4" Type="http://schemas.openxmlformats.org/officeDocument/2006/relationships/slideLayout" Target="../slideLayouts/slideLayout2.xml"/><Relationship Id="rId23" Type="http://schemas.openxmlformats.org/officeDocument/2006/relationships/tags" Target="../tags/tag172.xml"/><Relationship Id="rId22" Type="http://schemas.openxmlformats.org/officeDocument/2006/relationships/tags" Target="../tags/tag171.xml"/><Relationship Id="rId21" Type="http://schemas.openxmlformats.org/officeDocument/2006/relationships/tags" Target="../tags/tag170.xml"/><Relationship Id="rId20" Type="http://schemas.openxmlformats.org/officeDocument/2006/relationships/tags" Target="../tags/tag169.xml"/><Relationship Id="rId2" Type="http://schemas.openxmlformats.org/officeDocument/2006/relationships/tags" Target="../tags/tag151.xml"/><Relationship Id="rId19" Type="http://schemas.openxmlformats.org/officeDocument/2006/relationships/tags" Target="../tags/tag168.xml"/><Relationship Id="rId18" Type="http://schemas.openxmlformats.org/officeDocument/2006/relationships/tags" Target="../tags/tag167.xml"/><Relationship Id="rId17" Type="http://schemas.openxmlformats.org/officeDocument/2006/relationships/tags" Target="../tags/tag166.xml"/><Relationship Id="rId16" Type="http://schemas.openxmlformats.org/officeDocument/2006/relationships/tags" Target="../tags/tag165.xml"/><Relationship Id="rId15" Type="http://schemas.openxmlformats.org/officeDocument/2006/relationships/tags" Target="../tags/tag164.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tags" Target="../tags/tag150.xml"/></Relationships>
</file>

<file path=ppt/slides/_rels/slide26.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4" Type="http://schemas.openxmlformats.org/officeDocument/2006/relationships/slideLayout" Target="../slideLayouts/slideLayout2.xml"/><Relationship Id="rId23" Type="http://schemas.openxmlformats.org/officeDocument/2006/relationships/tags" Target="../tags/tag195.xml"/><Relationship Id="rId22" Type="http://schemas.openxmlformats.org/officeDocument/2006/relationships/tags" Target="../tags/tag194.xml"/><Relationship Id="rId21" Type="http://schemas.openxmlformats.org/officeDocument/2006/relationships/tags" Target="../tags/tag193.xml"/><Relationship Id="rId20" Type="http://schemas.openxmlformats.org/officeDocument/2006/relationships/tags" Target="../tags/tag192.xml"/><Relationship Id="rId2" Type="http://schemas.openxmlformats.org/officeDocument/2006/relationships/tags" Target="../tags/tag174.xml"/><Relationship Id="rId19" Type="http://schemas.openxmlformats.org/officeDocument/2006/relationships/tags" Target="../tags/tag191.xml"/><Relationship Id="rId18" Type="http://schemas.openxmlformats.org/officeDocument/2006/relationships/tags" Target="../tags/tag190.xml"/><Relationship Id="rId17" Type="http://schemas.openxmlformats.org/officeDocument/2006/relationships/tags" Target="../tags/tag189.xml"/><Relationship Id="rId16" Type="http://schemas.openxmlformats.org/officeDocument/2006/relationships/tags" Target="../tags/tag188.xml"/><Relationship Id="rId15" Type="http://schemas.openxmlformats.org/officeDocument/2006/relationships/tags" Target="../tags/tag187.xml"/><Relationship Id="rId14" Type="http://schemas.openxmlformats.org/officeDocument/2006/relationships/tags" Target="../tags/tag186.xml"/><Relationship Id="rId13" Type="http://schemas.openxmlformats.org/officeDocument/2006/relationships/tags" Target="../tags/tag185.xml"/><Relationship Id="rId12" Type="http://schemas.openxmlformats.org/officeDocument/2006/relationships/tags" Target="../tags/tag18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tags" Target="../tags/tag173.xml"/></Relationships>
</file>

<file path=ppt/slides/_rels/slide27.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4" Type="http://schemas.openxmlformats.org/officeDocument/2006/relationships/slideLayout" Target="../slideLayouts/slideLayout2.xml"/><Relationship Id="rId23" Type="http://schemas.openxmlformats.org/officeDocument/2006/relationships/tags" Target="../tags/tag218.xml"/><Relationship Id="rId22" Type="http://schemas.openxmlformats.org/officeDocument/2006/relationships/tags" Target="../tags/tag217.xml"/><Relationship Id="rId21" Type="http://schemas.openxmlformats.org/officeDocument/2006/relationships/tags" Target="../tags/tag216.xml"/><Relationship Id="rId20" Type="http://schemas.openxmlformats.org/officeDocument/2006/relationships/tags" Target="../tags/tag215.xml"/><Relationship Id="rId2" Type="http://schemas.openxmlformats.org/officeDocument/2006/relationships/tags" Target="../tags/tag197.xml"/><Relationship Id="rId19" Type="http://schemas.openxmlformats.org/officeDocument/2006/relationships/tags" Target="../tags/tag214.xml"/><Relationship Id="rId18" Type="http://schemas.openxmlformats.org/officeDocument/2006/relationships/tags" Target="../tags/tag213.xml"/><Relationship Id="rId17" Type="http://schemas.openxmlformats.org/officeDocument/2006/relationships/tags" Target="../tags/tag212.xml"/><Relationship Id="rId16" Type="http://schemas.openxmlformats.org/officeDocument/2006/relationships/tags" Target="../tags/tag211.xml"/><Relationship Id="rId15" Type="http://schemas.openxmlformats.org/officeDocument/2006/relationships/tags" Target="../tags/tag210.xml"/><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tags" Target="../tags/tag196.xml"/></Relationships>
</file>

<file path=ppt/slides/_rels/slide28.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image" Target="../media/image25.png"/><Relationship Id="rId7" Type="http://schemas.microsoft.com/office/2007/relationships/media" Target="../media/media3.mp4"/><Relationship Id="rId6" Type="http://schemas.openxmlformats.org/officeDocument/2006/relationships/video" Target="../media/media3.mp4"/><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2" Type="http://schemas.openxmlformats.org/officeDocument/2006/relationships/slideLayout" Target="../slideLayouts/slideLayout2.xml"/><Relationship Id="rId11" Type="http://schemas.openxmlformats.org/officeDocument/2006/relationships/tags" Target="../tags/tag226.xml"/><Relationship Id="rId10" Type="http://schemas.openxmlformats.org/officeDocument/2006/relationships/tags" Target="../tags/tag225.xml"/><Relationship Id="rId1" Type="http://schemas.openxmlformats.org/officeDocument/2006/relationships/tags" Target="../tags/tag219.xml"/></Relationships>
</file>

<file path=ppt/slides/_rels/slide29.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tags" Target="../tags/tag233.xml"/><Relationship Id="rId7" Type="http://schemas.openxmlformats.org/officeDocument/2006/relationships/tags" Target="../tags/tag232.xml"/><Relationship Id="rId6" Type="http://schemas.openxmlformats.org/officeDocument/2006/relationships/image" Target="../media/image26.png"/><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0" Type="http://schemas.openxmlformats.org/officeDocument/2006/relationships/slideLayout" Target="../slideLayouts/slideLayout2.xml"/><Relationship Id="rId1" Type="http://schemas.openxmlformats.org/officeDocument/2006/relationships/tags" Target="../tags/tag22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7.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tags" Target="../tags/tag242.xml"/><Relationship Id="rId8" Type="http://schemas.openxmlformats.org/officeDocument/2006/relationships/image" Target="../media/image26.png"/><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0" Type="http://schemas.openxmlformats.org/officeDocument/2006/relationships/slideLayout" Target="../slideLayouts/slideLayout2.xml"/><Relationship Id="rId1" Type="http://schemas.openxmlformats.org/officeDocument/2006/relationships/tags" Target="../tags/tag235.xml"/></Relationships>
</file>

<file path=ppt/slides/_rels/slide31.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image" Target="../media/image27.png"/><Relationship Id="rId6" Type="http://schemas.microsoft.com/office/2007/relationships/media" Target="../media/media4.mp4"/><Relationship Id="rId5" Type="http://schemas.openxmlformats.org/officeDocument/2006/relationships/video" Target="../media/media4.mp4"/><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2" Type="http://schemas.openxmlformats.org/officeDocument/2006/relationships/slideLayout" Target="../slideLayouts/slideLayout2.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tags" Target="../tags/tag243.xml"/></Relationships>
</file>

<file path=ppt/slides/_rels/slide32.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image" Target="../media/image28.png"/><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0" Type="http://schemas.openxmlformats.org/officeDocument/2006/relationships/slideLayout" Target="../slideLayouts/slideLayout2.xml"/><Relationship Id="rId1" Type="http://schemas.openxmlformats.org/officeDocument/2006/relationships/tags" Target="../tags/tag251.xml"/></Relationships>
</file>

<file path=ppt/slides/_rels/slide33.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image" Target="../media/image28.png"/><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tags" Target="../tags/tag260.xml"/><Relationship Id="rId10" Type="http://schemas.openxmlformats.org/officeDocument/2006/relationships/slideLayout" Target="../slideLayouts/slideLayout2.xml"/><Relationship Id="rId1" Type="http://schemas.openxmlformats.org/officeDocument/2006/relationships/tags" Target="../tags/tag259.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image" Target="../media/image28.png"/><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tags" Target="../tags/tag273.xml"/><Relationship Id="rId2" Type="http://schemas.openxmlformats.org/officeDocument/2006/relationships/image" Target="../media/image29.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6" Type="http://schemas.openxmlformats.org/officeDocument/2006/relationships/notesSlide" Target="../notesSlides/notesSlide16.xml"/><Relationship Id="rId15" Type="http://schemas.openxmlformats.org/officeDocument/2006/relationships/slideLayout" Target="../slideLayouts/slideLayout1.xml"/><Relationship Id="rId14" Type="http://schemas.openxmlformats.org/officeDocument/2006/relationships/tags" Target="../tags/tag282.xml"/><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tags" Target="../tags/tag274.xml"/></Relationships>
</file>

<file path=ppt/slides/_rels/slide37.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2" Type="http://schemas.openxmlformats.org/officeDocument/2006/relationships/notesSlide" Target="../notesSlides/notesSlide17.xml"/><Relationship Id="rId51" Type="http://schemas.openxmlformats.org/officeDocument/2006/relationships/slideLayout" Target="../slideLayouts/slideLayout1.xml"/><Relationship Id="rId50" Type="http://schemas.openxmlformats.org/officeDocument/2006/relationships/tags" Target="../tags/tag332.xml"/><Relationship Id="rId5" Type="http://schemas.openxmlformats.org/officeDocument/2006/relationships/tags" Target="../tags/tag287.xml"/><Relationship Id="rId49" Type="http://schemas.openxmlformats.org/officeDocument/2006/relationships/tags" Target="../tags/tag331.xml"/><Relationship Id="rId48" Type="http://schemas.openxmlformats.org/officeDocument/2006/relationships/tags" Target="../tags/tag330.xml"/><Relationship Id="rId47" Type="http://schemas.openxmlformats.org/officeDocument/2006/relationships/tags" Target="../tags/tag329.xml"/><Relationship Id="rId46" Type="http://schemas.openxmlformats.org/officeDocument/2006/relationships/tags" Target="../tags/tag328.xml"/><Relationship Id="rId45" Type="http://schemas.openxmlformats.org/officeDocument/2006/relationships/tags" Target="../tags/tag327.xml"/><Relationship Id="rId44" Type="http://schemas.openxmlformats.org/officeDocument/2006/relationships/tags" Target="../tags/tag326.xml"/><Relationship Id="rId43" Type="http://schemas.openxmlformats.org/officeDocument/2006/relationships/tags" Target="../tags/tag325.xml"/><Relationship Id="rId42" Type="http://schemas.openxmlformats.org/officeDocument/2006/relationships/tags" Target="../tags/tag324.xml"/><Relationship Id="rId41" Type="http://schemas.openxmlformats.org/officeDocument/2006/relationships/tags" Target="../tags/tag323.xml"/><Relationship Id="rId40" Type="http://schemas.openxmlformats.org/officeDocument/2006/relationships/tags" Target="../tags/tag322.xml"/><Relationship Id="rId4" Type="http://schemas.openxmlformats.org/officeDocument/2006/relationships/tags" Target="../tags/tag286.xml"/><Relationship Id="rId39" Type="http://schemas.openxmlformats.org/officeDocument/2006/relationships/tags" Target="../tags/tag321.xml"/><Relationship Id="rId38" Type="http://schemas.openxmlformats.org/officeDocument/2006/relationships/tags" Target="../tags/tag320.xml"/><Relationship Id="rId37" Type="http://schemas.openxmlformats.org/officeDocument/2006/relationships/tags" Target="../tags/tag319.xml"/><Relationship Id="rId36" Type="http://schemas.openxmlformats.org/officeDocument/2006/relationships/tags" Target="../tags/tag318.xml"/><Relationship Id="rId35" Type="http://schemas.openxmlformats.org/officeDocument/2006/relationships/tags" Target="../tags/tag317.xml"/><Relationship Id="rId34" Type="http://schemas.openxmlformats.org/officeDocument/2006/relationships/tags" Target="../tags/tag316.xml"/><Relationship Id="rId33" Type="http://schemas.openxmlformats.org/officeDocument/2006/relationships/tags" Target="../tags/tag315.xml"/><Relationship Id="rId32" Type="http://schemas.openxmlformats.org/officeDocument/2006/relationships/tags" Target="../tags/tag314.xml"/><Relationship Id="rId31" Type="http://schemas.openxmlformats.org/officeDocument/2006/relationships/tags" Target="../tags/tag313.xml"/><Relationship Id="rId30" Type="http://schemas.openxmlformats.org/officeDocument/2006/relationships/tags" Target="../tags/tag312.xml"/><Relationship Id="rId3" Type="http://schemas.openxmlformats.org/officeDocument/2006/relationships/tags" Target="../tags/tag285.xml"/><Relationship Id="rId29" Type="http://schemas.openxmlformats.org/officeDocument/2006/relationships/tags" Target="../tags/tag311.xml"/><Relationship Id="rId28" Type="http://schemas.openxmlformats.org/officeDocument/2006/relationships/tags" Target="../tags/tag310.xml"/><Relationship Id="rId27" Type="http://schemas.openxmlformats.org/officeDocument/2006/relationships/tags" Target="../tags/tag309.xml"/><Relationship Id="rId26" Type="http://schemas.openxmlformats.org/officeDocument/2006/relationships/tags" Target="../tags/tag308.xml"/><Relationship Id="rId25" Type="http://schemas.openxmlformats.org/officeDocument/2006/relationships/tags" Target="../tags/tag307.xml"/><Relationship Id="rId24" Type="http://schemas.openxmlformats.org/officeDocument/2006/relationships/tags" Target="../tags/tag306.xml"/><Relationship Id="rId23" Type="http://schemas.openxmlformats.org/officeDocument/2006/relationships/tags" Target="../tags/tag305.xml"/><Relationship Id="rId22" Type="http://schemas.openxmlformats.org/officeDocument/2006/relationships/tags" Target="../tags/tag304.xml"/><Relationship Id="rId21" Type="http://schemas.openxmlformats.org/officeDocument/2006/relationships/tags" Target="../tags/tag303.xml"/><Relationship Id="rId20" Type="http://schemas.openxmlformats.org/officeDocument/2006/relationships/tags" Target="../tags/tag302.xml"/><Relationship Id="rId2" Type="http://schemas.openxmlformats.org/officeDocument/2006/relationships/tags" Target="../tags/tag284.xml"/><Relationship Id="rId19" Type="http://schemas.openxmlformats.org/officeDocument/2006/relationships/tags" Target="../tags/tag301.xml"/><Relationship Id="rId18" Type="http://schemas.openxmlformats.org/officeDocument/2006/relationships/tags" Target="../tags/tag300.xml"/><Relationship Id="rId17" Type="http://schemas.openxmlformats.org/officeDocument/2006/relationships/tags" Target="../tags/tag299.xml"/><Relationship Id="rId16" Type="http://schemas.openxmlformats.org/officeDocument/2006/relationships/tags" Target="../tags/tag298.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tags" Target="../tags/tag283.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image" Target="../media/image10.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8" descr="F:\0PPT素材\背景及图片\斜纹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24" name="圆角矩形 823"/>
          <p:cNvSpPr/>
          <p:nvPr/>
        </p:nvSpPr>
        <p:spPr>
          <a:xfrm>
            <a:off x="4019874" y="3423896"/>
            <a:ext cx="5124126" cy="548229"/>
          </a:xfrm>
          <a:prstGeom prst="roundRect">
            <a:avLst>
              <a:gd name="adj" fmla="val 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827" name="任意多边形 826"/>
          <p:cNvSpPr/>
          <p:nvPr/>
        </p:nvSpPr>
        <p:spPr>
          <a:xfrm>
            <a:off x="0" y="0"/>
            <a:ext cx="4646858" cy="5143500"/>
          </a:xfrm>
          <a:custGeom>
            <a:avLst/>
            <a:gdLst>
              <a:gd name="connsiteX0" fmla="*/ 0 w 4646858"/>
              <a:gd name="connsiteY0" fmla="*/ 0 h 5143500"/>
              <a:gd name="connsiteX1" fmla="*/ 3360983 w 4646858"/>
              <a:gd name="connsiteY1" fmla="*/ 0 h 5143500"/>
              <a:gd name="connsiteX2" fmla="*/ 4646858 w 4646858"/>
              <a:gd name="connsiteY2" fmla="*/ 5143500 h 5143500"/>
              <a:gd name="connsiteX3" fmla="*/ 0 w 464685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646858" h="5143500">
                <a:moveTo>
                  <a:pt x="0" y="0"/>
                </a:moveTo>
                <a:lnTo>
                  <a:pt x="3360983" y="0"/>
                </a:lnTo>
                <a:lnTo>
                  <a:pt x="4646858" y="5143500"/>
                </a:lnTo>
                <a:lnTo>
                  <a:pt x="0" y="5143500"/>
                </a:lnTo>
                <a:close/>
              </a:path>
            </a:pathLst>
          </a:custGeom>
          <a:blipFill dpi="0" rotWithShape="1">
            <a:blip r:embed="rId2"/>
            <a:srcRect/>
            <a:tile tx="0" ty="0" sx="100000" sy="100000" flip="none" algn="tl"/>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12" name="任意多边形 11"/>
          <p:cNvSpPr/>
          <p:nvPr/>
        </p:nvSpPr>
        <p:spPr>
          <a:xfrm>
            <a:off x="0" y="0"/>
            <a:ext cx="4646858" cy="5143500"/>
          </a:xfrm>
          <a:custGeom>
            <a:avLst/>
            <a:gdLst>
              <a:gd name="connsiteX0" fmla="*/ 0 w 4646858"/>
              <a:gd name="connsiteY0" fmla="*/ 0 h 5143500"/>
              <a:gd name="connsiteX1" fmla="*/ 3360983 w 4646858"/>
              <a:gd name="connsiteY1" fmla="*/ 0 h 5143500"/>
              <a:gd name="connsiteX2" fmla="*/ 4646858 w 4646858"/>
              <a:gd name="connsiteY2" fmla="*/ 5143500 h 5143500"/>
              <a:gd name="connsiteX3" fmla="*/ 0 w 464685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646858" h="5143500">
                <a:moveTo>
                  <a:pt x="0" y="0"/>
                </a:moveTo>
                <a:lnTo>
                  <a:pt x="3360983" y="0"/>
                </a:lnTo>
                <a:lnTo>
                  <a:pt x="4646858" y="5143500"/>
                </a:lnTo>
                <a:lnTo>
                  <a:pt x="0" y="5143500"/>
                </a:lnTo>
                <a:close/>
              </a:path>
            </a:pathLst>
          </a:custGeom>
          <a:solidFill>
            <a:schemeClr val="tx1">
              <a:lumMod val="95000"/>
              <a:lumOff val="5000"/>
              <a:alpha val="7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15" name="任意多边形 14"/>
          <p:cNvSpPr/>
          <p:nvPr/>
        </p:nvSpPr>
        <p:spPr>
          <a:xfrm>
            <a:off x="3142666" y="1497837"/>
            <a:ext cx="6001334" cy="2007100"/>
          </a:xfrm>
          <a:custGeom>
            <a:avLst/>
            <a:gdLst>
              <a:gd name="connsiteX0" fmla="*/ 0 w 6001334"/>
              <a:gd name="connsiteY0" fmla="*/ 0 h 2007100"/>
              <a:gd name="connsiteX1" fmla="*/ 6001334 w 6001334"/>
              <a:gd name="connsiteY1" fmla="*/ 0 h 2007100"/>
              <a:gd name="connsiteX2" fmla="*/ 6001334 w 6001334"/>
              <a:gd name="connsiteY2" fmla="*/ 2007100 h 2007100"/>
              <a:gd name="connsiteX3" fmla="*/ 501775 w 6001334"/>
              <a:gd name="connsiteY3" fmla="*/ 2007100 h 2007100"/>
              <a:gd name="connsiteX4" fmla="*/ 0 w 6001334"/>
              <a:gd name="connsiteY4" fmla="*/ 0 h 200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334" h="2007100">
                <a:moveTo>
                  <a:pt x="0" y="0"/>
                </a:moveTo>
                <a:lnTo>
                  <a:pt x="6001334" y="0"/>
                </a:lnTo>
                <a:lnTo>
                  <a:pt x="6001334" y="2007100"/>
                </a:lnTo>
                <a:lnTo>
                  <a:pt x="501775" y="2007100"/>
                </a:lnTo>
                <a:lnTo>
                  <a:pt x="0" y="0"/>
                </a:lnTo>
                <a:close/>
              </a:path>
            </a:pathLst>
          </a:custGeom>
          <a:solidFill>
            <a:srgbClr val="244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grpSp>
        <p:nvGrpSpPr>
          <p:cNvPr id="812" name="组合 811"/>
          <p:cNvGrpSpPr/>
          <p:nvPr/>
        </p:nvGrpSpPr>
        <p:grpSpPr>
          <a:xfrm>
            <a:off x="3584368" y="1866697"/>
            <a:ext cx="5510530" cy="1094982"/>
            <a:chOff x="3413218" y="1866697"/>
            <a:chExt cx="5510530" cy="1094982"/>
          </a:xfrm>
        </p:grpSpPr>
        <p:sp>
          <p:nvSpPr>
            <p:cNvPr id="7" name="TextBox 6"/>
            <p:cNvSpPr txBox="1"/>
            <p:nvPr/>
          </p:nvSpPr>
          <p:spPr>
            <a:xfrm>
              <a:off x="3413218" y="1866697"/>
              <a:ext cx="5510530" cy="953135"/>
            </a:xfrm>
            <a:prstGeom prst="rect">
              <a:avLst/>
            </a:prstGeom>
            <a:noFill/>
          </p:spPr>
          <p:txBody>
            <a:bodyPr wrap="square" rtlCol="0">
              <a:spAutoFit/>
            </a:bodyPr>
            <a:lstStyle/>
            <a:p>
              <a:pPr algn="ctr"/>
              <a:r>
                <a:rPr lang="zh-CN" altLang="en-US" sz="2800" dirty="0">
                  <a:solidFill>
                    <a:schemeClr val="bg1"/>
                  </a:solidFill>
                  <a:latin typeface="+mj-lt"/>
                  <a:ea typeface="+mj-lt"/>
                  <a:cs typeface="等线" panose="02010600030101010101" charset="-122"/>
                  <a:sym typeface="+mn-lt"/>
                </a:rPr>
                <a:t>基于多元时间序列异常检测的隧道运营期检测方案设计</a:t>
              </a:r>
              <a:endParaRPr lang="zh-CN" altLang="en-US" sz="2800" dirty="0">
                <a:solidFill>
                  <a:schemeClr val="bg1"/>
                </a:solidFill>
                <a:latin typeface="+mj-lt"/>
                <a:ea typeface="+mj-lt"/>
                <a:cs typeface="等线" panose="02010600030101010101" charset="-122"/>
                <a:sym typeface="+mn-lt"/>
              </a:endParaRPr>
            </a:p>
          </p:txBody>
        </p:sp>
        <p:cxnSp>
          <p:nvCxnSpPr>
            <p:cNvPr id="811" name="直接连接符 810"/>
            <p:cNvCxnSpPr/>
            <p:nvPr/>
          </p:nvCxnSpPr>
          <p:spPr>
            <a:xfrm flipV="1">
              <a:off x="3857548" y="2943915"/>
              <a:ext cx="4461154" cy="17764"/>
            </a:xfrm>
            <a:prstGeom prst="line">
              <a:avLst/>
            </a:prstGeom>
            <a:ln>
              <a:gradFill flip="none" rotWithShape="1">
                <a:gsLst>
                  <a:gs pos="0">
                    <a:schemeClr val="accent1">
                      <a:lumMod val="5000"/>
                      <a:lumOff val="95000"/>
                    </a:schemeClr>
                  </a:gs>
                  <a:gs pos="54000">
                    <a:schemeClr val="accent1">
                      <a:lumMod val="45000"/>
                      <a:lumOff val="55000"/>
                    </a:schemeClr>
                  </a:gs>
                  <a:gs pos="100000">
                    <a:schemeClr val="accent1">
                      <a:lumMod val="30000"/>
                      <a:lumOff val="70000"/>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387" y="-590"/>
            <a:ext cx="1185613" cy="118561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2175" y="81386"/>
            <a:ext cx="3048000" cy="461665"/>
          </a:xfrm>
          <a:prstGeom prst="rect">
            <a:avLst/>
          </a:prstGeom>
          <a:noFill/>
        </p:spPr>
        <p:txBody>
          <a:bodyPr wrap="square" rtlCol="0">
            <a:spAutoFit/>
          </a:bodyPr>
          <a:lstStyle/>
          <a:p>
            <a:r>
              <a:rPr lang="zh-CN" altLang="en-US" sz="2400" b="1" dirty="0">
                <a:latin typeface="+mj-lt"/>
                <a:ea typeface="+mj-lt"/>
              </a:rPr>
              <a:t>技术方案</a:t>
            </a:r>
            <a:r>
              <a:rPr lang="en-US" altLang="zh-CN" sz="2400" b="1" dirty="0">
                <a:latin typeface="+mj-lt"/>
                <a:ea typeface="+mj-lt"/>
              </a:rPr>
              <a:t>-</a:t>
            </a:r>
            <a:r>
              <a:rPr lang="zh-CN" altLang="en-US" sz="2400" b="1" dirty="0">
                <a:latin typeface="+mj-lt"/>
                <a:ea typeface="+mj-lt"/>
              </a:rPr>
              <a:t>路径规划</a:t>
            </a:r>
            <a:endParaRPr lang="zh-CN" altLang="en-US" sz="2400" b="1" dirty="0">
              <a:latin typeface="+mj-lt"/>
              <a:ea typeface="+mj-lt"/>
            </a:endParaRPr>
          </a:p>
        </p:txBody>
      </p:sp>
      <p:sp>
        <p:nvSpPr>
          <p:cNvPr id="9" name="文本框 8"/>
          <p:cNvSpPr txBox="1"/>
          <p:nvPr/>
        </p:nvSpPr>
        <p:spPr>
          <a:xfrm>
            <a:off x="891540" y="3590290"/>
            <a:ext cx="3048635" cy="1198880"/>
          </a:xfrm>
          <a:prstGeom prst="rect">
            <a:avLst/>
          </a:prstGeom>
          <a:noFill/>
          <a:ln w="19050">
            <a:solidFill>
              <a:srgbClr val="2448A1"/>
            </a:solidFill>
          </a:ln>
        </p:spPr>
        <p:txBody>
          <a:bodyPr wrap="square" rtlCol="0">
            <a:spAutoFit/>
          </a:bodyPr>
          <a:lstStyle/>
          <a:p>
            <a:r>
              <a:rPr lang="zh-CN" altLang="en-US" dirty="0">
                <a:latin typeface="黑体" panose="02010609060101010101" pitchFamily="49" charset="-122"/>
                <a:ea typeface="黑体" panose="02010609060101010101" pitchFamily="49" charset="-122"/>
              </a:rPr>
              <a:t>改进策略</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r>
              <a:rPr lang="zh-CN" altLang="en-US" dirty="0">
                <a:latin typeface="+mn-ea"/>
              </a:rPr>
              <a:t>根据异常检测概率数据信息，预先进行</a:t>
            </a:r>
            <a:r>
              <a:rPr lang="zh-CN" altLang="en-US" b="1" dirty="0">
                <a:solidFill>
                  <a:srgbClr val="2448A1"/>
                </a:solidFill>
                <a:latin typeface="+mn-ea"/>
              </a:rPr>
              <a:t>数据过滤</a:t>
            </a:r>
            <a:r>
              <a:rPr lang="zh-CN" altLang="en-US" dirty="0">
                <a:latin typeface="+mn-ea"/>
              </a:rPr>
              <a:t>，只针对异常概率大的节点进行检测。</a:t>
            </a:r>
            <a:endParaRPr lang="zh-CN" altLang="en-US" b="1" dirty="0">
              <a:solidFill>
                <a:srgbClr val="2448A1"/>
              </a:solidFill>
              <a:latin typeface="+mn-ea"/>
            </a:endParaRPr>
          </a:p>
        </p:txBody>
      </p:sp>
      <p:sp>
        <p:nvSpPr>
          <p:cNvPr id="12" name="文本框 11"/>
          <p:cNvSpPr txBox="1"/>
          <p:nvPr/>
        </p:nvSpPr>
        <p:spPr>
          <a:xfrm>
            <a:off x="820055" y="727201"/>
            <a:ext cx="1612800" cy="1476375"/>
          </a:xfrm>
          <a:prstGeom prst="rect">
            <a:avLst/>
          </a:prstGeom>
          <a:noFill/>
          <a:ln w="19050">
            <a:solidFill>
              <a:schemeClr val="accent2"/>
            </a:solidFill>
          </a:ln>
        </p:spPr>
        <p:txBody>
          <a:bodyPr wrap="square" rtlCol="0">
            <a:spAutoFit/>
          </a:bodyPr>
          <a:lstStyle/>
          <a:p>
            <a:r>
              <a:rPr lang="zh-CN" altLang="en-US" dirty="0"/>
              <a:t>输出可能存在异常的点</a:t>
            </a:r>
            <a:r>
              <a:rPr lang="zh-CN" altLang="en-US" b="1" dirty="0">
                <a:solidFill>
                  <a:srgbClr val="FF0000"/>
                </a:solidFill>
              </a:rPr>
              <a:t>数量大</a:t>
            </a:r>
            <a:r>
              <a:rPr lang="zh-CN" altLang="en-US" dirty="0"/>
              <a:t>，依次扫描检测耗费大量财力物力</a:t>
            </a:r>
            <a:endParaRPr lang="zh-CN" altLang="en-US" dirty="0"/>
          </a:p>
        </p:txBody>
      </p:sp>
      <p:sp>
        <p:nvSpPr>
          <p:cNvPr id="13" name="文本框 12"/>
          <p:cNvSpPr txBox="1"/>
          <p:nvPr/>
        </p:nvSpPr>
        <p:spPr>
          <a:xfrm>
            <a:off x="3612286" y="727201"/>
            <a:ext cx="1612800" cy="1477328"/>
          </a:xfrm>
          <a:prstGeom prst="rect">
            <a:avLst/>
          </a:prstGeom>
          <a:noFill/>
          <a:ln w="19050">
            <a:solidFill>
              <a:schemeClr val="accent2"/>
            </a:solidFill>
          </a:ln>
        </p:spPr>
        <p:txBody>
          <a:bodyPr wrap="square" rtlCol="0">
            <a:spAutoFit/>
          </a:bodyPr>
          <a:lstStyle/>
          <a:p>
            <a:r>
              <a:rPr lang="zh-CN" altLang="en-US" dirty="0"/>
              <a:t>每个异常点的异常类型都不同，还可能存在</a:t>
            </a:r>
            <a:r>
              <a:rPr lang="zh-CN" altLang="en-US" b="1" dirty="0">
                <a:solidFill>
                  <a:srgbClr val="FF0000"/>
                </a:solidFill>
              </a:rPr>
              <a:t>多种异常混合</a:t>
            </a:r>
            <a:endParaRPr lang="zh-CN" altLang="en-US" b="1" dirty="0">
              <a:solidFill>
                <a:srgbClr val="FF0000"/>
              </a:solidFill>
            </a:endParaRPr>
          </a:p>
        </p:txBody>
      </p:sp>
      <p:sp>
        <p:nvSpPr>
          <p:cNvPr id="14" name="文本框 13"/>
          <p:cNvSpPr txBox="1"/>
          <p:nvPr/>
        </p:nvSpPr>
        <p:spPr>
          <a:xfrm>
            <a:off x="6404517" y="727201"/>
            <a:ext cx="1612800" cy="1477328"/>
          </a:xfrm>
          <a:prstGeom prst="rect">
            <a:avLst/>
          </a:prstGeom>
          <a:noFill/>
          <a:ln w="19050">
            <a:solidFill>
              <a:schemeClr val="accent2"/>
            </a:solidFill>
          </a:ln>
        </p:spPr>
        <p:txBody>
          <a:bodyPr wrap="square" rtlCol="0">
            <a:spAutoFit/>
          </a:bodyPr>
          <a:lstStyle/>
          <a:p>
            <a:r>
              <a:rPr lang="zh-CN" altLang="en-US" dirty="0"/>
              <a:t>隧道的长度可能</a:t>
            </a:r>
            <a:r>
              <a:rPr lang="zh-CN" altLang="en-US" b="1" dirty="0">
                <a:solidFill>
                  <a:srgbClr val="FF0000"/>
                </a:solidFill>
              </a:rPr>
              <a:t>很长</a:t>
            </a:r>
            <a:r>
              <a:rPr lang="zh-CN" altLang="en-US" dirty="0"/>
              <a:t>，如果从头至尾跑一遍会耗费大量时间</a:t>
            </a:r>
            <a:endParaRPr lang="zh-CN" altLang="en-US" dirty="0"/>
          </a:p>
        </p:txBody>
      </p:sp>
      <p:sp>
        <p:nvSpPr>
          <p:cNvPr id="17" name="文本框 16"/>
          <p:cNvSpPr txBox="1"/>
          <p:nvPr/>
        </p:nvSpPr>
        <p:spPr>
          <a:xfrm>
            <a:off x="2448560" y="2854960"/>
            <a:ext cx="3940175" cy="368300"/>
          </a:xfrm>
          <a:prstGeom prst="rect">
            <a:avLst/>
          </a:prstGeom>
          <a:noFill/>
          <a:ln w="19050">
            <a:solidFill>
              <a:schemeClr val="accent1"/>
            </a:solidFill>
          </a:ln>
        </p:spPr>
        <p:txBody>
          <a:bodyPr wrap="square" rtlCol="0">
            <a:spAutoFit/>
          </a:bodyPr>
          <a:lstStyle/>
          <a:p>
            <a:pPr algn="ctr"/>
            <a:r>
              <a:rPr lang="zh-CN" altLang="en-US" dirty="0"/>
              <a:t>依次检测隧道中的异常点耗时耗力</a:t>
            </a:r>
            <a:endParaRPr lang="zh-CN" altLang="en-US" dirty="0"/>
          </a:p>
        </p:txBody>
      </p:sp>
      <p:cxnSp>
        <p:nvCxnSpPr>
          <p:cNvPr id="21" name="连接符: 肘形 20"/>
          <p:cNvCxnSpPr>
            <a:stCxn id="12" idx="2"/>
            <a:endCxn id="17" idx="0"/>
          </p:cNvCxnSpPr>
          <p:nvPr/>
        </p:nvCxnSpPr>
        <p:spPr>
          <a:xfrm rot="5400000" flipV="1">
            <a:off x="2696845" y="1132840"/>
            <a:ext cx="651510" cy="2792730"/>
          </a:xfrm>
          <a:prstGeom prst="bentConnector3">
            <a:avLst>
              <a:gd name="adj1" fmla="val 50000"/>
            </a:avLst>
          </a:prstGeom>
          <a:ln w="25400">
            <a:tailEnd type="triangle"/>
          </a:ln>
          <a:effectLst/>
        </p:spPr>
        <p:style>
          <a:lnRef idx="3">
            <a:schemeClr val="dk1"/>
          </a:lnRef>
          <a:fillRef idx="0">
            <a:schemeClr val="dk1"/>
          </a:fillRef>
          <a:effectRef idx="2">
            <a:schemeClr val="dk1"/>
          </a:effectRef>
          <a:fontRef idx="minor">
            <a:schemeClr val="tx1"/>
          </a:fontRef>
        </p:style>
      </p:cxnSp>
      <p:cxnSp>
        <p:nvCxnSpPr>
          <p:cNvPr id="23" name="连接符: 肘形 22"/>
          <p:cNvCxnSpPr/>
          <p:nvPr/>
        </p:nvCxnSpPr>
        <p:spPr>
          <a:xfrm rot="5400000">
            <a:off x="4107919" y="2532438"/>
            <a:ext cx="621532" cy="12700"/>
          </a:xfrm>
          <a:prstGeom prst="bentConnector3">
            <a:avLst/>
          </a:prstGeom>
          <a:ln w="25400">
            <a:tailEnd type="triangle"/>
          </a:ln>
        </p:spPr>
        <p:style>
          <a:lnRef idx="3">
            <a:schemeClr val="dk1"/>
          </a:lnRef>
          <a:fillRef idx="0">
            <a:schemeClr val="dk1"/>
          </a:fillRef>
          <a:effectRef idx="2">
            <a:schemeClr val="dk1"/>
          </a:effectRef>
          <a:fontRef idx="minor">
            <a:schemeClr val="tx1"/>
          </a:fontRef>
        </p:style>
      </p:cxnSp>
      <p:cxnSp>
        <p:nvCxnSpPr>
          <p:cNvPr id="25" name="连接符: 肘形 24"/>
          <p:cNvCxnSpPr>
            <a:stCxn id="14" idx="2"/>
            <a:endCxn id="17" idx="0"/>
          </p:cNvCxnSpPr>
          <p:nvPr/>
        </p:nvCxnSpPr>
        <p:spPr>
          <a:xfrm rot="5400000">
            <a:off x="5489893" y="1133793"/>
            <a:ext cx="650240" cy="2792095"/>
          </a:xfrm>
          <a:prstGeom prst="bentConnector3">
            <a:avLst>
              <a:gd name="adj1" fmla="val 49951"/>
            </a:avLst>
          </a:prstGeom>
          <a:ln w="25400">
            <a:tailEnd type="triangle"/>
          </a:ln>
          <a:effectLst/>
        </p:spPr>
        <p:style>
          <a:lnRef idx="3">
            <a:schemeClr val="dk1"/>
          </a:lnRef>
          <a:fillRef idx="0">
            <a:schemeClr val="dk1"/>
          </a:fillRef>
          <a:effectRef idx="2">
            <a:schemeClr val="dk1"/>
          </a:effectRef>
          <a:fontRef idx="minor">
            <a:schemeClr val="tx1"/>
          </a:fontRef>
        </p:style>
      </p:cxnSp>
      <p:cxnSp>
        <p:nvCxnSpPr>
          <p:cNvPr id="27" name="连接符: 肘形 26"/>
          <p:cNvCxnSpPr>
            <a:stCxn id="17" idx="2"/>
            <a:endCxn id="9" idx="0"/>
          </p:cNvCxnSpPr>
          <p:nvPr/>
        </p:nvCxnSpPr>
        <p:spPr>
          <a:xfrm rot="5400000">
            <a:off x="3234055" y="2405380"/>
            <a:ext cx="367030" cy="2002790"/>
          </a:xfrm>
          <a:prstGeom prst="bentConnector3">
            <a:avLst>
              <a:gd name="adj1" fmla="val 50000"/>
            </a:avLst>
          </a:prstGeom>
          <a:ln w="25400">
            <a:tailEnd type="triangle"/>
          </a:ln>
          <a:effectLst/>
        </p:spPr>
        <p:style>
          <a:lnRef idx="3">
            <a:schemeClr val="dk1"/>
          </a:lnRef>
          <a:fillRef idx="0">
            <a:schemeClr val="dk1"/>
          </a:fillRef>
          <a:effectRef idx="2">
            <a:schemeClr val="dk1"/>
          </a:effectRef>
          <a:fontRef idx="minor">
            <a:schemeClr val="tx1"/>
          </a:fontRef>
        </p:style>
      </p:cxnSp>
      <p:sp>
        <p:nvSpPr>
          <p:cNvPr id="3" name="文本框 2"/>
          <p:cNvSpPr txBox="1"/>
          <p:nvPr/>
        </p:nvSpPr>
        <p:spPr>
          <a:xfrm>
            <a:off x="2109602" y="1884236"/>
            <a:ext cx="323253" cy="307777"/>
          </a:xfrm>
          <a:prstGeom prst="rect">
            <a:avLst/>
          </a:prstGeom>
          <a:noFill/>
          <a:ln w="19050">
            <a:solidFill>
              <a:srgbClr val="C00000"/>
            </a:solidFill>
          </a:ln>
        </p:spPr>
        <p:txBody>
          <a:bodyPr wrap="square" rtlCol="0">
            <a:spAutoFit/>
          </a:bodyPr>
          <a:lstStyle/>
          <a:p>
            <a:r>
              <a:rPr lang="zh-CN" altLang="en-US" sz="1400" dirty="0"/>
              <a:t>多</a:t>
            </a:r>
            <a:endParaRPr lang="zh-CN" altLang="en-US" sz="1400" dirty="0"/>
          </a:p>
        </p:txBody>
      </p:sp>
      <p:sp>
        <p:nvSpPr>
          <p:cNvPr id="4" name="文本框 3"/>
          <p:cNvSpPr txBox="1"/>
          <p:nvPr/>
        </p:nvSpPr>
        <p:spPr>
          <a:xfrm>
            <a:off x="4901833" y="1884760"/>
            <a:ext cx="323253" cy="307777"/>
          </a:xfrm>
          <a:prstGeom prst="rect">
            <a:avLst/>
          </a:prstGeom>
          <a:noFill/>
          <a:ln w="19050">
            <a:solidFill>
              <a:srgbClr val="C00000"/>
            </a:solidFill>
          </a:ln>
        </p:spPr>
        <p:txBody>
          <a:bodyPr wrap="square" rtlCol="0">
            <a:spAutoFit/>
          </a:bodyPr>
          <a:lstStyle/>
          <a:p>
            <a:r>
              <a:rPr lang="zh-CN" altLang="en-US" sz="1400" dirty="0"/>
              <a:t>杂</a:t>
            </a:r>
            <a:endParaRPr lang="zh-CN" altLang="en-US" sz="1400" dirty="0"/>
          </a:p>
        </p:txBody>
      </p:sp>
      <p:sp>
        <p:nvSpPr>
          <p:cNvPr id="5" name="文本框 4"/>
          <p:cNvSpPr txBox="1"/>
          <p:nvPr/>
        </p:nvSpPr>
        <p:spPr>
          <a:xfrm>
            <a:off x="7687714" y="1896750"/>
            <a:ext cx="323253" cy="307777"/>
          </a:xfrm>
          <a:prstGeom prst="rect">
            <a:avLst/>
          </a:prstGeom>
          <a:noFill/>
          <a:ln w="19050">
            <a:solidFill>
              <a:srgbClr val="C00000"/>
            </a:solidFill>
          </a:ln>
        </p:spPr>
        <p:txBody>
          <a:bodyPr wrap="square" rtlCol="0">
            <a:spAutoFit/>
          </a:bodyPr>
          <a:lstStyle/>
          <a:p>
            <a:r>
              <a:rPr lang="zh-CN" altLang="en-US" sz="1400" dirty="0"/>
              <a:t>长</a:t>
            </a:r>
            <a:endParaRPr lang="zh-CN" altLang="en-US" sz="1400" dirty="0"/>
          </a:p>
        </p:txBody>
      </p:sp>
      <p:sp>
        <p:nvSpPr>
          <p:cNvPr id="6" name="文本框 5"/>
          <p:cNvSpPr txBox="1"/>
          <p:nvPr/>
        </p:nvSpPr>
        <p:spPr>
          <a:xfrm>
            <a:off x="4901565" y="3583940"/>
            <a:ext cx="3048635" cy="1198880"/>
          </a:xfrm>
          <a:prstGeom prst="rect">
            <a:avLst/>
          </a:prstGeom>
          <a:noFill/>
          <a:ln w="19050">
            <a:solidFill>
              <a:srgbClr val="2448A1"/>
            </a:solidFill>
          </a:ln>
        </p:spPr>
        <p:txBody>
          <a:bodyPr wrap="square" rtlCol="0">
            <a:spAutoFit/>
          </a:bodyPr>
          <a:lstStyle/>
          <a:p>
            <a:r>
              <a:rPr lang="zh-CN" altLang="en-US" dirty="0">
                <a:latin typeface="黑体" panose="02010609060101010101" pitchFamily="49" charset="-122"/>
                <a:ea typeface="黑体" panose="02010609060101010101" pitchFamily="49" charset="-122"/>
              </a:rPr>
              <a:t>改进策略</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r>
              <a:rPr lang="zh-CN" altLang="en-US" dirty="0">
                <a:latin typeface="+mn-ea"/>
              </a:rPr>
              <a:t>采用改进</a:t>
            </a:r>
            <a:r>
              <a:rPr lang="zh-CN" altLang="en-US" b="1" dirty="0">
                <a:solidFill>
                  <a:srgbClr val="2448A1"/>
                </a:solidFill>
                <a:latin typeface="+mn-ea"/>
              </a:rPr>
              <a:t>LOOK调度</a:t>
            </a:r>
            <a:r>
              <a:rPr lang="zh-CN" altLang="en-US" dirty="0">
                <a:latin typeface="+mn-ea"/>
              </a:rPr>
              <a:t>，规划最短路径，减少关键异常点的</a:t>
            </a:r>
            <a:r>
              <a:rPr lang="zh-CN" altLang="en-US" b="1" dirty="0">
                <a:solidFill>
                  <a:srgbClr val="2448A1"/>
                </a:solidFill>
                <a:latin typeface="+mn-ea"/>
              </a:rPr>
              <a:t>平均等待时间。</a:t>
            </a:r>
            <a:endParaRPr lang="zh-CN" altLang="en-US" b="1" dirty="0">
              <a:solidFill>
                <a:srgbClr val="2448A1"/>
              </a:solidFill>
              <a:latin typeface="+mn-ea"/>
            </a:endParaRPr>
          </a:p>
        </p:txBody>
      </p:sp>
      <p:cxnSp>
        <p:nvCxnSpPr>
          <p:cNvPr id="8" name="连接符: 肘形 26"/>
          <p:cNvCxnSpPr>
            <a:stCxn id="17" idx="2"/>
            <a:endCxn id="6" idx="0"/>
          </p:cNvCxnSpPr>
          <p:nvPr/>
        </p:nvCxnSpPr>
        <p:spPr>
          <a:xfrm rot="5400000" flipV="1">
            <a:off x="5242243" y="2399983"/>
            <a:ext cx="360680" cy="2007235"/>
          </a:xfrm>
          <a:prstGeom prst="bentConnector3">
            <a:avLst>
              <a:gd name="adj1" fmla="val 49912"/>
            </a:avLst>
          </a:prstGeom>
          <a:ln w="25400">
            <a:tailEnd type="triangle"/>
          </a:ln>
          <a:effectLst/>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截屏2023-04-17 下午10.55.00"/>
          <p:cNvPicPr>
            <a:picLocks noChangeAspect="1"/>
          </p:cNvPicPr>
          <p:nvPr/>
        </p:nvPicPr>
        <p:blipFill>
          <a:blip r:embed="rId1"/>
          <a:srcRect l="5753" t="6704" r="6555" b="6012"/>
          <a:stretch>
            <a:fillRect/>
          </a:stretch>
        </p:blipFill>
        <p:spPr>
          <a:xfrm>
            <a:off x="194945" y="564515"/>
            <a:ext cx="4443095" cy="4489450"/>
          </a:xfrm>
          <a:prstGeom prst="rect">
            <a:avLst/>
          </a:prstGeom>
        </p:spPr>
      </p:pic>
      <p:sp>
        <p:nvSpPr>
          <p:cNvPr id="2" name="文本框 1"/>
          <p:cNvSpPr txBox="1"/>
          <p:nvPr/>
        </p:nvSpPr>
        <p:spPr>
          <a:xfrm>
            <a:off x="892492" y="114280"/>
            <a:ext cx="3048000" cy="461665"/>
          </a:xfrm>
          <a:prstGeom prst="rect">
            <a:avLst/>
          </a:prstGeom>
          <a:noFill/>
        </p:spPr>
        <p:txBody>
          <a:bodyPr wrap="square" rtlCol="0">
            <a:spAutoFit/>
          </a:bodyPr>
          <a:lstStyle/>
          <a:p>
            <a:r>
              <a:rPr lang="zh-CN" altLang="en-US" sz="2400" b="1" dirty="0">
                <a:latin typeface="+mj-lt"/>
                <a:ea typeface="+mj-lt"/>
              </a:rPr>
              <a:t>技术方案</a:t>
            </a:r>
            <a:r>
              <a:rPr lang="en-US" altLang="zh-CN" sz="2400" b="1" dirty="0">
                <a:latin typeface="+mj-lt"/>
                <a:ea typeface="+mj-lt"/>
              </a:rPr>
              <a:t>-</a:t>
            </a:r>
            <a:r>
              <a:rPr lang="zh-CN" altLang="en-US" sz="2400" b="1" dirty="0">
                <a:latin typeface="+mj-lt"/>
                <a:ea typeface="+mj-lt"/>
              </a:rPr>
              <a:t>路径规划</a:t>
            </a:r>
            <a:endParaRPr lang="zh-CN" altLang="en-US" sz="2400" b="1" dirty="0">
              <a:latin typeface="+mj-lt"/>
              <a:ea typeface="+mj-lt"/>
            </a:endParaRPr>
          </a:p>
        </p:txBody>
      </p:sp>
      <p:pic>
        <p:nvPicPr>
          <p:cNvPr id="7" name="图片 6"/>
          <p:cNvPicPr>
            <a:picLocks noChangeAspect="1"/>
          </p:cNvPicPr>
          <p:nvPr/>
        </p:nvPicPr>
        <p:blipFill>
          <a:blip r:embed="rId2"/>
          <a:stretch>
            <a:fillRect/>
          </a:stretch>
        </p:blipFill>
        <p:spPr>
          <a:xfrm>
            <a:off x="4774565" y="575945"/>
            <a:ext cx="3481070" cy="2660015"/>
          </a:xfrm>
          <a:prstGeom prst="rect">
            <a:avLst/>
          </a:prstGeom>
        </p:spPr>
      </p:pic>
      <p:sp>
        <p:nvSpPr>
          <p:cNvPr id="8" name="文本框 7"/>
          <p:cNvSpPr txBox="1"/>
          <p:nvPr/>
        </p:nvSpPr>
        <p:spPr>
          <a:xfrm>
            <a:off x="4830444" y="3235960"/>
            <a:ext cx="3480435" cy="1198880"/>
          </a:xfrm>
          <a:prstGeom prst="rect">
            <a:avLst/>
          </a:prstGeom>
          <a:noFill/>
        </p:spPr>
        <p:txBody>
          <a:bodyPr wrap="square" rtlCol="0">
            <a:spAutoFit/>
          </a:bodyPr>
          <a:lstStyle/>
          <a:p>
            <a:r>
              <a:rPr lang="en-US" altLang="zh-CN" b="1" dirty="0" err="1"/>
              <a:t>sstf</a:t>
            </a:r>
            <a:r>
              <a:rPr lang="zh-CN" altLang="en-US" dirty="0"/>
              <a:t>：短距离优先调度算法</a:t>
            </a:r>
            <a:endParaRPr lang="zh-CN" altLang="en-US" dirty="0"/>
          </a:p>
          <a:p>
            <a:r>
              <a:rPr lang="en-US" altLang="zh-CN" b="1" dirty="0">
                <a:solidFill>
                  <a:srgbClr val="FF0000"/>
                </a:solidFill>
              </a:rPr>
              <a:t>look</a:t>
            </a:r>
            <a:r>
              <a:rPr lang="zh-CN" altLang="en-US" dirty="0"/>
              <a:t>：本项目设计的在方向选择上进行改进的</a:t>
            </a:r>
            <a:r>
              <a:rPr lang="en-US" altLang="zh-CN" dirty="0"/>
              <a:t>look</a:t>
            </a:r>
            <a:r>
              <a:rPr lang="zh-CN" altLang="en-US" dirty="0"/>
              <a:t>调度</a:t>
            </a:r>
            <a:endParaRPr lang="zh-CN" altLang="en-US" dirty="0"/>
          </a:p>
          <a:p>
            <a:r>
              <a:rPr lang="en-US" altLang="zh-CN" b="1" dirty="0" err="1">
                <a:solidFill>
                  <a:schemeClr val="tx1"/>
                </a:solidFill>
              </a:rPr>
              <a:t>frfs</a:t>
            </a:r>
            <a:r>
              <a:rPr lang="en-US" altLang="zh-CN" dirty="0">
                <a:solidFill>
                  <a:schemeClr val="tx1"/>
                </a:solidFill>
              </a:rPr>
              <a:t>:</a:t>
            </a:r>
            <a:r>
              <a:rPr lang="en-US" altLang="zh-CN" dirty="0">
                <a:solidFill>
                  <a:srgbClr val="FF0000"/>
                </a:solidFill>
              </a:rPr>
              <a:t> </a:t>
            </a:r>
            <a:r>
              <a:rPr lang="zh-CN" altLang="en-US" dirty="0"/>
              <a:t>异常概率优先调度算法</a:t>
            </a:r>
            <a:endParaRPr lang="zh-CN" altLang="en-US" dirty="0"/>
          </a:p>
        </p:txBody>
      </p:sp>
      <p:sp>
        <p:nvSpPr>
          <p:cNvPr id="10" name="文本框 9"/>
          <p:cNvSpPr txBox="1"/>
          <p:nvPr/>
        </p:nvSpPr>
        <p:spPr>
          <a:xfrm>
            <a:off x="6449695" y="742950"/>
            <a:ext cx="3048000" cy="368300"/>
          </a:xfrm>
          <a:prstGeom prst="rect">
            <a:avLst/>
          </a:prstGeom>
          <a:noFill/>
        </p:spPr>
        <p:txBody>
          <a:bodyPr wrap="square" rtlCol="0">
            <a:spAutoFit/>
          </a:bodyPr>
          <a:lstStyle/>
          <a:p>
            <a:endParaRPr lang="zh-CN" altLang="en-US">
              <a:noFill/>
            </a:endParaRPr>
          </a:p>
        </p:txBody>
      </p:sp>
      <p:sp>
        <p:nvSpPr>
          <p:cNvPr id="11" name="矩形 10"/>
          <p:cNvSpPr/>
          <p:nvPr/>
        </p:nvSpPr>
        <p:spPr>
          <a:xfrm>
            <a:off x="4980940" y="575945"/>
            <a:ext cx="3179445" cy="25590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不同调度算法平均检测距离的比较</a:t>
            </a:r>
            <a:endParaRPr lang="zh-CN" altLang="en-US" sz="1200" dirty="0">
              <a:solidFill>
                <a:schemeClr val="tx1"/>
              </a:solidFill>
            </a:endParaRPr>
          </a:p>
        </p:txBody>
      </p:sp>
      <p:sp>
        <p:nvSpPr>
          <p:cNvPr id="13" name="矩形 12"/>
          <p:cNvSpPr/>
          <p:nvPr/>
        </p:nvSpPr>
        <p:spPr>
          <a:xfrm>
            <a:off x="7748376" y="693738"/>
            <a:ext cx="1287568" cy="1198880"/>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b="1" dirty="0">
                <a:solidFill>
                  <a:schemeClr val="tx1"/>
                </a:solidFill>
              </a:rPr>
              <a:t>平均调度距离减少</a:t>
            </a:r>
            <a:r>
              <a:rPr lang="en-US" altLang="zh-CN" sz="2400" b="1" dirty="0">
                <a:solidFill>
                  <a:schemeClr val="tx1"/>
                </a:solidFill>
              </a:rPr>
              <a:t>50%</a:t>
            </a:r>
            <a:endParaRPr lang="en-US" altLang="zh-CN" sz="2400" b="1" dirty="0">
              <a:solidFill>
                <a:schemeClr val="tx1"/>
              </a:solidFill>
            </a:endParaRPr>
          </a:p>
        </p:txBody>
      </p:sp>
      <p:cxnSp>
        <p:nvCxnSpPr>
          <p:cNvPr id="5" name="直接箭头连接符 4"/>
          <p:cNvCxnSpPr>
            <a:endCxn id="13" idx="2"/>
          </p:cNvCxnSpPr>
          <p:nvPr/>
        </p:nvCxnSpPr>
        <p:spPr>
          <a:xfrm flipV="1">
            <a:off x="7941733" y="1892618"/>
            <a:ext cx="450427" cy="530383"/>
          </a:xfrm>
          <a:prstGeom prst="straightConnector1">
            <a:avLst/>
          </a:prstGeom>
          <a:ln w="25400">
            <a:tailEnd type="triangle"/>
          </a:ln>
        </p:spPr>
        <p:style>
          <a:lnRef idx="3">
            <a:schemeClr val="dk1"/>
          </a:lnRef>
          <a:fillRef idx="0">
            <a:schemeClr val="dk1"/>
          </a:fillRef>
          <a:effectRef idx="2">
            <a:schemeClr val="dk1"/>
          </a:effectRef>
          <a:fontRef idx="minor">
            <a:schemeClr val="tx1"/>
          </a:fontRef>
        </p:style>
      </p:cxnSp>
      <p:sp>
        <p:nvSpPr>
          <p:cNvPr id="3" name="文本框 2"/>
          <p:cNvSpPr txBox="1"/>
          <p:nvPr/>
        </p:nvSpPr>
        <p:spPr>
          <a:xfrm>
            <a:off x="5494867" y="4434840"/>
            <a:ext cx="1710267" cy="523220"/>
          </a:xfrm>
          <a:prstGeom prst="rect">
            <a:avLst/>
          </a:prstGeom>
          <a:noFill/>
        </p:spPr>
        <p:txBody>
          <a:bodyPr wrap="square" rtlCol="0">
            <a:spAutoFit/>
          </a:bodyPr>
          <a:lstStyle/>
          <a:p>
            <a:r>
              <a:rPr lang="zh-CN" altLang="en-US" sz="2800" b="1" dirty="0">
                <a:solidFill>
                  <a:srgbClr val="FF0000"/>
                </a:solidFill>
                <a:latin typeface="黑体" panose="02010609060101010101" pitchFamily="49" charset="-122"/>
                <a:ea typeface="黑体" panose="02010609060101010101" pitchFamily="49" charset="-122"/>
              </a:rPr>
              <a:t>省时省力！</a:t>
            </a:r>
            <a:endParaRPr lang="zh-CN" altLang="en-US" sz="2800" b="1" dirty="0">
              <a:solidFill>
                <a:srgbClr val="FF0000"/>
              </a:solidFill>
              <a:latin typeface="黑体" panose="02010609060101010101" pitchFamily="49" charset="-122"/>
              <a:ea typeface="黑体" panose="02010609060101010101" pitchFamily="49"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0642" y="89111"/>
            <a:ext cx="3048000" cy="461665"/>
          </a:xfrm>
          <a:prstGeom prst="rect">
            <a:avLst/>
          </a:prstGeom>
          <a:noFill/>
        </p:spPr>
        <p:txBody>
          <a:bodyPr wrap="square" rtlCol="0">
            <a:spAutoFit/>
          </a:bodyPr>
          <a:lstStyle/>
          <a:p>
            <a:r>
              <a:rPr lang="zh-CN" altLang="en-US" sz="2400" b="1" dirty="0">
                <a:latin typeface="+mj-lt"/>
                <a:ea typeface="+mj-lt"/>
              </a:rPr>
              <a:t>项目创新点</a:t>
            </a:r>
            <a:endParaRPr lang="zh-CN" altLang="en-US" sz="2400" b="1" dirty="0">
              <a:latin typeface="+mj-lt"/>
              <a:ea typeface="+mj-lt"/>
            </a:endParaRPr>
          </a:p>
        </p:txBody>
      </p:sp>
      <p:sp>
        <p:nvSpPr>
          <p:cNvPr id="6" name="矩形 5"/>
          <p:cNvSpPr/>
          <p:nvPr/>
        </p:nvSpPr>
        <p:spPr>
          <a:xfrm>
            <a:off x="992505" y="1061085"/>
            <a:ext cx="7167245" cy="2861945"/>
          </a:xfrm>
          <a:prstGeom prst="rect">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 name="文本框 11"/>
          <p:cNvSpPr txBox="1"/>
          <p:nvPr/>
        </p:nvSpPr>
        <p:spPr>
          <a:xfrm>
            <a:off x="992505" y="1061085"/>
            <a:ext cx="7166610" cy="2861310"/>
          </a:xfrm>
          <a:prstGeom prst="rect">
            <a:avLst/>
          </a:prstGeom>
          <a:noFill/>
          <a:effectLst>
            <a:glow rad="127000">
              <a:srgbClr val="00B0F0">
                <a:alpha val="100000"/>
              </a:srgbClr>
            </a:glow>
            <a:outerShdw blurRad="50800" dist="50800" dir="5400000" sx="1000" sy="1000" algn="ctr" rotWithShape="0">
              <a:srgbClr val="000000">
                <a:alpha val="100000"/>
              </a:srgbClr>
            </a:outerShdw>
          </a:effectLst>
          <a:scene3d>
            <a:camera prst="orthographicFront"/>
            <a:lightRig rig="threePt" dir="t"/>
          </a:scene3d>
          <a:sp3d prstMaterial="metal"/>
        </p:spPr>
        <p:txBody>
          <a:bodyPr wrap="square" rtlCol="0">
            <a:spAutoFit/>
          </a:bodyPr>
          <a:lstStyle/>
          <a:p>
            <a:pPr marL="285750" indent="-285750" algn="l" fontAlgn="auto">
              <a:lnSpc>
                <a:spcPct val="300000"/>
              </a:lnSpc>
              <a:buFont typeface="Wingdings" panose="05000000000000000000" charset="0"/>
              <a:buChar char=""/>
            </a:pPr>
            <a:r>
              <a:rPr lang="zh-CN" altLang="en-US" b="1" dirty="0">
                <a:solidFill>
                  <a:schemeClr val="bg1">
                    <a:lumMod val="65000"/>
                  </a:schemeClr>
                </a:solidFill>
              </a:rPr>
              <a:t>创新点一：改进异常检测模型，过滤随机异常、分辨性态异常</a:t>
            </a:r>
            <a:endParaRPr lang="zh-CN" altLang="en-US" b="1" dirty="0">
              <a:solidFill>
                <a:schemeClr val="bg1">
                  <a:lumMod val="65000"/>
                </a:schemeClr>
              </a:solidFill>
            </a:endParaRPr>
          </a:p>
          <a:p>
            <a:pPr marL="285750" indent="-285750">
              <a:lnSpc>
                <a:spcPct val="300000"/>
              </a:lnSpc>
              <a:buClrTx/>
              <a:buSzTx/>
              <a:buFont typeface="Wingdings" panose="05000000000000000000" charset="0"/>
              <a:buChar char=""/>
            </a:pPr>
            <a:r>
              <a:rPr lang="zh-CN" altLang="en-US" b="1" dirty="0">
                <a:solidFill>
                  <a:schemeClr val="bg1">
                    <a:lumMod val="65000"/>
                  </a:schemeClr>
                </a:solidFill>
              </a:rPr>
              <a:t>创新点二：设计路径规划算法，异常点早检测、非异常少检测</a:t>
            </a:r>
            <a:endParaRPr lang="zh-CN" altLang="en-US" b="1" dirty="0">
              <a:solidFill>
                <a:schemeClr val="bg1">
                  <a:lumMod val="65000"/>
                </a:schemeClr>
              </a:solidFill>
            </a:endParaRPr>
          </a:p>
          <a:p>
            <a:pPr marL="285750" indent="-285750" algn="l" fontAlgn="auto">
              <a:lnSpc>
                <a:spcPct val="300000"/>
              </a:lnSpc>
              <a:buClrTx/>
              <a:buSzTx/>
              <a:buFont typeface="Wingdings" panose="05000000000000000000" charset="0"/>
              <a:buChar char=""/>
            </a:pPr>
            <a:r>
              <a:rPr lang="zh-CN" altLang="en-US" b="1" dirty="0"/>
              <a:t>创新点三：开发前端展示页面，所见即为所得，异常一目了然</a:t>
            </a:r>
            <a:endParaRPr lang="en-US" altLang="zh-CN" b="1" dirty="0"/>
          </a:p>
          <a:p>
            <a:pPr marL="285750" indent="-285750"/>
            <a:endParaRPr lang="zh-CN" altLang="en-US" b="1" dirty="0"/>
          </a:p>
        </p:txBody>
      </p:sp>
      <p:sp>
        <p:nvSpPr>
          <p:cNvPr id="17" name="文本框 16"/>
          <p:cNvSpPr txBox="1"/>
          <p:nvPr/>
        </p:nvSpPr>
        <p:spPr>
          <a:xfrm>
            <a:off x="4634230" y="3191510"/>
            <a:ext cx="309880" cy="368300"/>
          </a:xfrm>
          <a:prstGeom prst="rect">
            <a:avLst/>
          </a:prstGeom>
          <a:noFill/>
        </p:spPr>
        <p:txBody>
          <a:bodyPr wrap="none" rtlCol="0">
            <a:spAutoFit/>
          </a:bodyPr>
          <a:lstStyle/>
          <a:p>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2965" y="114280"/>
            <a:ext cx="3048000" cy="461665"/>
          </a:xfrm>
          <a:prstGeom prst="rect">
            <a:avLst/>
          </a:prstGeom>
          <a:noFill/>
        </p:spPr>
        <p:txBody>
          <a:bodyPr wrap="square" rtlCol="0">
            <a:spAutoFit/>
          </a:bodyPr>
          <a:lstStyle/>
          <a:p>
            <a:r>
              <a:rPr lang="zh-CN" altLang="en-US" sz="2400" b="1" dirty="0">
                <a:latin typeface="+mj-lt"/>
                <a:ea typeface="+mj-lt"/>
              </a:rPr>
              <a:t>技术方案：界面展示</a:t>
            </a:r>
            <a:endParaRPr lang="zh-CN" altLang="en-US" sz="2400" b="1" dirty="0">
              <a:latin typeface="+mj-lt"/>
              <a:ea typeface="+mj-lt"/>
            </a:endParaRPr>
          </a:p>
        </p:txBody>
      </p:sp>
      <p:sp>
        <p:nvSpPr>
          <p:cNvPr id="9" name="文本框 8"/>
          <p:cNvSpPr txBox="1"/>
          <p:nvPr/>
        </p:nvSpPr>
        <p:spPr>
          <a:xfrm>
            <a:off x="862965" y="575945"/>
            <a:ext cx="7418070" cy="668655"/>
          </a:xfrm>
          <a:prstGeom prst="rect">
            <a:avLst/>
          </a:prstGeom>
          <a:noFill/>
        </p:spPr>
        <p:txBody>
          <a:bodyPr wrap="square" rtlCol="0">
            <a:noAutofit/>
          </a:bodyPr>
          <a:lstStyle/>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srgbClr val="FF0000"/>
                </a:solidFill>
                <a:latin typeface="黑体" panose="02010609060101010101" pitchFamily="49" charset="-122"/>
                <a:ea typeface="黑体" panose="02010609060101010101" pitchFamily="49" charset="-122"/>
                <a:cs typeface="+mn-cs"/>
              </a:rPr>
              <a:t>结果展示</a:t>
            </a:r>
            <a:r>
              <a:rPr kumimoji="0" lang="zh-CN" altLang="en-US" b="0" i="0" kern="1200" cap="none" spc="0" normalizeH="0" baseline="0" noProof="0" dirty="0">
                <a:solidFill>
                  <a:prstClr val="black"/>
                </a:solidFill>
                <a:latin typeface="黑体" panose="02010609060101010101" pitchFamily="49" charset="-122"/>
                <a:ea typeface="黑体" panose="02010609060101010101" pitchFamily="49" charset="-122"/>
                <a:cs typeface="+mn-cs"/>
              </a:rPr>
              <a:t>：实现可视化，实时展示检测点信息，展示异常点的检测顺序与检测路径。</a:t>
            </a:r>
            <a:endParaRPr kumimoji="0" lang="zh-CN" altLang="en-US" b="0" i="0" kern="1200" cap="none" spc="0" normalizeH="0" baseline="0" noProof="0" dirty="0">
              <a:solidFill>
                <a:prstClr val="black"/>
              </a:solidFill>
              <a:latin typeface="黑体" panose="02010609060101010101" pitchFamily="49" charset="-122"/>
              <a:ea typeface="黑体" panose="02010609060101010101" pitchFamily="49" charset="-122"/>
              <a:cs typeface="+mn-cs"/>
            </a:endParaRPr>
          </a:p>
          <a:p>
            <a:pPr fontAlgn="auto">
              <a:lnSpc>
                <a:spcPct val="100000"/>
              </a:lnSpc>
            </a:pPr>
            <a:endParaRPr kumimoji="0" lang="zh-CN" altLang="en-US" b="0" i="0" kern="1200" cap="none" spc="0" normalizeH="0" baseline="0" noProof="0" dirty="0">
              <a:solidFill>
                <a:prstClr val="black"/>
              </a:solidFill>
              <a:latin typeface="黑体" panose="02010609060101010101" pitchFamily="49" charset="-122"/>
              <a:ea typeface="黑体" panose="02010609060101010101" pitchFamily="49" charset="-122"/>
              <a:cs typeface="+mn-cs"/>
            </a:endParaRPr>
          </a:p>
        </p:txBody>
      </p:sp>
      <p:pic>
        <p:nvPicPr>
          <p:cNvPr id="10" name="图片 9" descr="异常检测示意图（新6s）"/>
          <p:cNvPicPr>
            <a:picLocks noChangeAspect="1"/>
          </p:cNvPicPr>
          <p:nvPr/>
        </p:nvPicPr>
        <p:blipFill>
          <a:blip r:embed="rId1"/>
          <a:stretch>
            <a:fillRect/>
          </a:stretch>
        </p:blipFill>
        <p:spPr>
          <a:xfrm>
            <a:off x="483870" y="1556385"/>
            <a:ext cx="5946775" cy="3193415"/>
          </a:xfrm>
          <a:prstGeom prst="rect">
            <a:avLst/>
          </a:prstGeom>
        </p:spPr>
      </p:pic>
      <p:sp>
        <p:nvSpPr>
          <p:cNvPr id="302" name="矩形 301"/>
          <p:cNvSpPr/>
          <p:nvPr/>
        </p:nvSpPr>
        <p:spPr>
          <a:xfrm>
            <a:off x="483870" y="604520"/>
            <a:ext cx="8176260" cy="640080"/>
          </a:xfrm>
          <a:prstGeom prst="rect">
            <a:avLst/>
          </a:prstGeom>
          <a:noFill/>
          <a:ln w="9525">
            <a:solidFill>
              <a:srgbClr val="2E75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prstClr val="white"/>
              </a:solidFill>
            </a:endParaRPr>
          </a:p>
        </p:txBody>
      </p:sp>
      <p:pic>
        <p:nvPicPr>
          <p:cNvPr id="100" name="图片 99"/>
          <p:cNvPicPr/>
          <p:nvPr/>
        </p:nvPicPr>
        <p:blipFill>
          <a:blip r:embed="rId2"/>
          <a:stretch>
            <a:fillRect/>
          </a:stretch>
        </p:blipFill>
        <p:spPr>
          <a:xfrm>
            <a:off x="6212205" y="1556385"/>
            <a:ext cx="2639695" cy="1616710"/>
          </a:xfrm>
          <a:prstGeom prst="rect">
            <a:avLst/>
          </a:prstGeom>
          <a:noFill/>
          <a:ln w="9525">
            <a:noFill/>
          </a:ln>
        </p:spPr>
      </p:pic>
      <p:sp>
        <p:nvSpPr>
          <p:cNvPr id="2" name="矩形 1"/>
          <p:cNvSpPr/>
          <p:nvPr/>
        </p:nvSpPr>
        <p:spPr>
          <a:xfrm>
            <a:off x="6209665" y="2973705"/>
            <a:ext cx="2640965" cy="2914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solidFill>
                  <a:schemeClr val="tx1"/>
                </a:solidFill>
              </a:rPr>
              <a:t>实时显示检测情况</a:t>
            </a:r>
            <a:endParaRPr lang="zh-CN" altLang="en-US" sz="1200" dirty="0">
              <a:solidFill>
                <a:schemeClr val="tx1"/>
              </a:solidFill>
            </a:endParaRPr>
          </a:p>
        </p:txBody>
      </p:sp>
      <p:pic>
        <p:nvPicPr>
          <p:cNvPr id="5" name="图片 4"/>
          <p:cNvPicPr/>
          <p:nvPr/>
        </p:nvPicPr>
        <p:blipFill>
          <a:blip r:embed="rId3"/>
          <a:srcRect l="700" t="1220" r="12696" b="62454"/>
          <a:stretch>
            <a:fillRect/>
          </a:stretch>
        </p:blipFill>
        <p:spPr>
          <a:xfrm>
            <a:off x="6208395" y="3265170"/>
            <a:ext cx="2639695" cy="1501230"/>
          </a:xfrm>
          <a:custGeom>
            <a:avLst/>
            <a:gdLst>
              <a:gd name="connsiteX0" fmla="*/ 0 w 2639695"/>
              <a:gd name="connsiteY0" fmla="*/ 0 h 1501230"/>
              <a:gd name="connsiteX1" fmla="*/ 2639695 w 2639695"/>
              <a:gd name="connsiteY1" fmla="*/ 0 h 1501230"/>
              <a:gd name="connsiteX2" fmla="*/ 2639695 w 2639695"/>
              <a:gd name="connsiteY2" fmla="*/ 1501230 h 1501230"/>
              <a:gd name="connsiteX3" fmla="*/ 0 w 2639695"/>
              <a:gd name="connsiteY3" fmla="*/ 1501230 h 1501230"/>
            </a:gdLst>
            <a:ahLst/>
            <a:cxnLst>
              <a:cxn ang="0">
                <a:pos x="connsiteX0" y="connsiteY0"/>
              </a:cxn>
              <a:cxn ang="0">
                <a:pos x="connsiteX1" y="connsiteY1"/>
              </a:cxn>
              <a:cxn ang="0">
                <a:pos x="connsiteX2" y="connsiteY2"/>
              </a:cxn>
              <a:cxn ang="0">
                <a:pos x="connsiteX3" y="connsiteY3"/>
              </a:cxn>
            </a:cxnLst>
            <a:rect l="l" t="t" r="r" b="b"/>
            <a:pathLst>
              <a:path w="2639695" h="1501230">
                <a:moveTo>
                  <a:pt x="0" y="0"/>
                </a:moveTo>
                <a:lnTo>
                  <a:pt x="2639695" y="0"/>
                </a:lnTo>
                <a:lnTo>
                  <a:pt x="2639695" y="1501230"/>
                </a:lnTo>
                <a:lnTo>
                  <a:pt x="0" y="1501230"/>
                </a:lnTo>
                <a:close/>
              </a:path>
            </a:pathLst>
          </a:custGeom>
          <a:noFill/>
          <a:ln w="9525">
            <a:noFill/>
          </a:ln>
        </p:spPr>
      </p:pic>
      <p:sp>
        <p:nvSpPr>
          <p:cNvPr id="6" name="矩形 5"/>
          <p:cNvSpPr/>
          <p:nvPr/>
        </p:nvSpPr>
        <p:spPr>
          <a:xfrm>
            <a:off x="6205855" y="4514505"/>
            <a:ext cx="2640965" cy="2914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solidFill>
                  <a:schemeClr val="tx1"/>
                </a:solidFill>
              </a:rPr>
              <a:t>自动生成检测报告</a:t>
            </a:r>
            <a:endParaRPr lang="zh-CN" altLang="en-US" sz="1200" dirty="0">
              <a:solidFill>
                <a:schemeClr val="tx1"/>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8" descr="F:\0PPT素材\背景及图片\斜纹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a:xfrm>
            <a:off x="4019874" y="3423896"/>
            <a:ext cx="5124126" cy="548229"/>
          </a:xfrm>
          <a:prstGeom prst="roundRect">
            <a:avLst>
              <a:gd name="adj" fmla="val 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25" name="任意多边形 24"/>
          <p:cNvSpPr/>
          <p:nvPr/>
        </p:nvSpPr>
        <p:spPr>
          <a:xfrm>
            <a:off x="0" y="0"/>
            <a:ext cx="4646858" cy="5143500"/>
          </a:xfrm>
          <a:custGeom>
            <a:avLst/>
            <a:gdLst>
              <a:gd name="connsiteX0" fmla="*/ 0 w 4646858"/>
              <a:gd name="connsiteY0" fmla="*/ 0 h 5143500"/>
              <a:gd name="connsiteX1" fmla="*/ 3360983 w 4646858"/>
              <a:gd name="connsiteY1" fmla="*/ 0 h 5143500"/>
              <a:gd name="connsiteX2" fmla="*/ 4646858 w 4646858"/>
              <a:gd name="connsiteY2" fmla="*/ 5143500 h 5143500"/>
              <a:gd name="connsiteX3" fmla="*/ 0 w 464685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646858" h="5143500">
                <a:moveTo>
                  <a:pt x="0" y="0"/>
                </a:moveTo>
                <a:lnTo>
                  <a:pt x="3360983" y="0"/>
                </a:lnTo>
                <a:lnTo>
                  <a:pt x="4646858" y="5143500"/>
                </a:lnTo>
                <a:lnTo>
                  <a:pt x="0" y="5143500"/>
                </a:lnTo>
                <a:close/>
              </a:path>
            </a:pathLst>
          </a:custGeom>
          <a:solidFill>
            <a:schemeClr val="tx1">
              <a:lumMod val="95000"/>
              <a:lumOff val="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27" name="任意多边形 26"/>
          <p:cNvSpPr/>
          <p:nvPr/>
        </p:nvSpPr>
        <p:spPr>
          <a:xfrm>
            <a:off x="3142666" y="1497837"/>
            <a:ext cx="6001334" cy="2007100"/>
          </a:xfrm>
          <a:custGeom>
            <a:avLst/>
            <a:gdLst>
              <a:gd name="connsiteX0" fmla="*/ 0 w 6001334"/>
              <a:gd name="connsiteY0" fmla="*/ 0 h 2007100"/>
              <a:gd name="connsiteX1" fmla="*/ 6001334 w 6001334"/>
              <a:gd name="connsiteY1" fmla="*/ 0 h 2007100"/>
              <a:gd name="connsiteX2" fmla="*/ 6001334 w 6001334"/>
              <a:gd name="connsiteY2" fmla="*/ 2007100 h 2007100"/>
              <a:gd name="connsiteX3" fmla="*/ 501775 w 6001334"/>
              <a:gd name="connsiteY3" fmla="*/ 2007100 h 2007100"/>
              <a:gd name="connsiteX4" fmla="*/ 0 w 6001334"/>
              <a:gd name="connsiteY4" fmla="*/ 0 h 200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334" h="2007100">
                <a:moveTo>
                  <a:pt x="0" y="0"/>
                </a:moveTo>
                <a:lnTo>
                  <a:pt x="6001334" y="0"/>
                </a:lnTo>
                <a:lnTo>
                  <a:pt x="6001334" y="2007100"/>
                </a:lnTo>
                <a:lnTo>
                  <a:pt x="501775" y="2007100"/>
                </a:lnTo>
                <a:lnTo>
                  <a:pt x="0" y="0"/>
                </a:lnTo>
                <a:close/>
              </a:path>
            </a:pathLst>
          </a:custGeom>
          <a:solidFill>
            <a:srgbClr val="244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grpSp>
        <p:nvGrpSpPr>
          <p:cNvPr id="20" name="组合 19"/>
          <p:cNvGrpSpPr/>
          <p:nvPr/>
        </p:nvGrpSpPr>
        <p:grpSpPr>
          <a:xfrm>
            <a:off x="4028698" y="1966392"/>
            <a:ext cx="4346652" cy="609597"/>
            <a:chOff x="3857548" y="2004492"/>
            <a:chExt cx="4346652" cy="609597"/>
          </a:xfrm>
        </p:grpSpPr>
        <p:sp>
          <p:nvSpPr>
            <p:cNvPr id="21" name="TextBox 6"/>
            <p:cNvSpPr txBox="1"/>
            <p:nvPr/>
          </p:nvSpPr>
          <p:spPr>
            <a:xfrm>
              <a:off x="4959370" y="2004492"/>
              <a:ext cx="1605280" cy="521970"/>
            </a:xfrm>
            <a:prstGeom prst="rect">
              <a:avLst/>
            </a:prstGeom>
            <a:noFill/>
          </p:spPr>
          <p:txBody>
            <a:bodyPr wrap="none" rtlCol="0">
              <a:spAutoFit/>
            </a:bodyPr>
            <a:lstStyle/>
            <a:p>
              <a:r>
                <a:rPr lang="zh-CN" altLang="en-US" sz="2800" dirty="0">
                  <a:solidFill>
                    <a:schemeClr val="bg1"/>
                  </a:solidFill>
                  <a:latin typeface="等线" panose="02010600030101010101" charset="-122"/>
                  <a:ea typeface="等线" panose="02010600030101010101" charset="-122"/>
                  <a:cs typeface="等线" panose="02010600030101010101" charset="-122"/>
                  <a:sym typeface="+mn-lt"/>
                </a:rPr>
                <a:t>模型</a:t>
              </a:r>
              <a:r>
                <a:rPr lang="zh-CN" altLang="en-US" sz="2800" dirty="0">
                  <a:solidFill>
                    <a:schemeClr val="bg1"/>
                  </a:solidFill>
                  <a:latin typeface="等线" panose="02010600030101010101" charset="-122"/>
                  <a:ea typeface="等线" panose="02010600030101010101" charset="-122"/>
                  <a:cs typeface="等线" panose="02010600030101010101" charset="-122"/>
                  <a:sym typeface="+mn-lt"/>
                </a:rPr>
                <a:t>演示</a:t>
              </a:r>
              <a:endParaRPr lang="zh-CN" altLang="en-US" sz="2800" dirty="0">
                <a:solidFill>
                  <a:schemeClr val="bg1"/>
                </a:solidFill>
                <a:latin typeface="等线" panose="02010600030101010101" charset="-122"/>
                <a:ea typeface="等线" panose="02010600030101010101" charset="-122"/>
                <a:cs typeface="等线" panose="02010600030101010101" charset="-122"/>
                <a:sym typeface="+mn-lt"/>
              </a:endParaRPr>
            </a:p>
          </p:txBody>
        </p:sp>
        <p:cxnSp>
          <p:nvCxnSpPr>
            <p:cNvPr id="23" name="直接连接符 22"/>
            <p:cNvCxnSpPr/>
            <p:nvPr/>
          </p:nvCxnSpPr>
          <p:spPr>
            <a:xfrm>
              <a:off x="3857548" y="2614089"/>
              <a:ext cx="4346652" cy="0"/>
            </a:xfrm>
            <a:prstGeom prst="line">
              <a:avLst/>
            </a:prstGeom>
            <a:ln>
              <a:gradFill flip="none" rotWithShape="1">
                <a:gsLst>
                  <a:gs pos="0">
                    <a:schemeClr val="accent1">
                      <a:lumMod val="5000"/>
                      <a:lumOff val="95000"/>
                    </a:schemeClr>
                  </a:gs>
                  <a:gs pos="54000">
                    <a:schemeClr val="accent1">
                      <a:lumMod val="45000"/>
                      <a:lumOff val="55000"/>
                    </a:schemeClr>
                  </a:gs>
                  <a:gs pos="100000">
                    <a:schemeClr val="accent1">
                      <a:lumMod val="30000"/>
                      <a:lumOff val="70000"/>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7376796" y="545601"/>
            <a:ext cx="1093804" cy="1093804"/>
            <a:chOff x="3658913" y="921296"/>
            <a:chExt cx="579934" cy="579934"/>
          </a:xfrm>
        </p:grpSpPr>
        <p:sp>
          <p:nvSpPr>
            <p:cNvPr id="67" name="椭圆 66"/>
            <p:cNvSpPr/>
            <p:nvPr/>
          </p:nvSpPr>
          <p:spPr>
            <a:xfrm>
              <a:off x="3658913" y="921296"/>
              <a:ext cx="579934" cy="579934"/>
            </a:xfrm>
            <a:prstGeom prst="ellipse">
              <a:avLst/>
            </a:prstGeom>
            <a:solidFill>
              <a:srgbClr val="414455"/>
            </a:solidFill>
            <a:ln w="38100">
              <a:solidFill>
                <a:schemeClr val="bg1"/>
              </a:solidFill>
            </a:ln>
            <a:effectLst>
              <a:outerShdw blurRad="266700" dist="1778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mn-ea"/>
                <a:sym typeface="+mn-lt"/>
              </a:endParaRPr>
            </a:p>
          </p:txBody>
        </p:sp>
        <p:pic>
          <p:nvPicPr>
            <p:cNvPr id="2051" name="Picture 3" descr="F:\0PPT素材\课题背景及内容.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1761" y="1087288"/>
              <a:ext cx="396376" cy="25786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本框 1"/>
          <p:cNvSpPr txBox="1"/>
          <p:nvPr/>
        </p:nvSpPr>
        <p:spPr>
          <a:xfrm>
            <a:off x="398004" y="1177948"/>
            <a:ext cx="2428870" cy="2646878"/>
          </a:xfrm>
          <a:prstGeom prst="rect">
            <a:avLst/>
          </a:prstGeom>
          <a:noFill/>
        </p:spPr>
        <p:txBody>
          <a:bodyPr wrap="none" rtlCol="0">
            <a:spAutoFit/>
          </a:bodyPr>
          <a:lstStyle/>
          <a:p>
            <a:r>
              <a:rPr lang="en-US" altLang="zh-CN" sz="16600" dirty="0">
                <a:ln w="38100">
                  <a:gradFill>
                    <a:gsLst>
                      <a:gs pos="0">
                        <a:schemeClr val="accent1">
                          <a:lumMod val="5000"/>
                          <a:lumOff val="95000"/>
                        </a:schemeClr>
                      </a:gs>
                      <a:gs pos="100000">
                        <a:srgbClr val="2448A1">
                          <a:alpha val="0"/>
                        </a:srgbClr>
                      </a:gs>
                    </a:gsLst>
                    <a:lin ang="5400000" scaled="1"/>
                  </a:gradFill>
                </a:ln>
                <a:noFill/>
                <a:latin typeface="等线" panose="02010600030101010101" charset="-122"/>
                <a:ea typeface="等线" panose="02010600030101010101" charset="-122"/>
                <a:cs typeface="等线" panose="02010600030101010101" charset="-122"/>
              </a:rPr>
              <a:t>03</a:t>
            </a:r>
            <a:endParaRPr lang="zh-CN" altLang="en-US" sz="16600" dirty="0">
              <a:ln w="38100">
                <a:gradFill>
                  <a:gsLst>
                    <a:gs pos="0">
                      <a:schemeClr val="accent1">
                        <a:lumMod val="5000"/>
                        <a:lumOff val="95000"/>
                      </a:schemeClr>
                    </a:gs>
                    <a:gs pos="100000">
                      <a:srgbClr val="2448A1">
                        <a:alpha val="0"/>
                      </a:srgbClr>
                    </a:gs>
                  </a:gsLst>
                  <a:lin ang="5400000" scaled="1"/>
                </a:gradFill>
              </a:ln>
              <a:noFill/>
              <a:latin typeface="等线" panose="02010600030101010101" charset="-122"/>
              <a:ea typeface="等线" panose="02010600030101010101" charset="-122"/>
              <a:cs typeface="等线" panose="0201060003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圆角矩形 38"/>
          <p:cNvSpPr/>
          <p:nvPr>
            <p:custDataLst>
              <p:tags r:id="rId1"/>
            </p:custDataLst>
          </p:nvPr>
        </p:nvSpPr>
        <p:spPr>
          <a:xfrm>
            <a:off x="19526" y="22860"/>
            <a:ext cx="9088755" cy="5120640"/>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4" name="直接连接符 3"/>
          <p:cNvCxnSpPr/>
          <p:nvPr>
            <p:custDataLst>
              <p:tags r:id="rId2"/>
            </p:custDataLst>
          </p:nvPr>
        </p:nvCxnSpPr>
        <p:spPr>
          <a:xfrm>
            <a:off x="40481" y="3635693"/>
            <a:ext cx="9082088"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
            </p:custDataLst>
          </p:nvPr>
        </p:nvCxnSpPr>
        <p:spPr>
          <a:xfrm flipH="1">
            <a:off x="5328285" y="14764"/>
            <a:ext cx="2858" cy="362950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p:nvPr>
            <p:custDataLst>
              <p:tags r:id="rId4"/>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12" name="表格 11"/>
          <p:cNvGraphicFramePr/>
          <p:nvPr>
            <p:custDataLst>
              <p:tags r:id="rId5"/>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26" name="圆角矩形 25"/>
          <p:cNvSpPr/>
          <p:nvPr>
            <p:custDataLst>
              <p:tags r:id="rId6"/>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7" name="圆角矩形 26"/>
          <p:cNvSpPr/>
          <p:nvPr>
            <p:custDataLst>
              <p:tags r:id="rId7"/>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pic>
        <p:nvPicPr>
          <p:cNvPr id="3" name="2023-06-28 14-25-48">
            <a:hlinkClick r:id="" action="ppaction://media"/>
          </p:cNvPr>
          <p:cNvPicPr/>
          <p:nvPr>
            <a:videoFile r:link="rId8"/>
            <p:extLst>
              <p:ext uri="{DAA4B4D4-6D71-4841-9C94-3DE7FCFB9230}">
                <p14:media xmlns:p14="http://schemas.microsoft.com/office/powerpoint/2010/main" r:embed="rId9"/>
              </p:ext>
            </p:extLst>
            <p:custDataLst>
              <p:tags r:id="rId10"/>
            </p:custDataLst>
          </p:nvPr>
        </p:nvPicPr>
        <p:blipFill>
          <a:blip r:embed="rId11"/>
          <a:stretch>
            <a:fillRect/>
          </a:stretch>
        </p:blipFill>
        <p:spPr>
          <a:xfrm>
            <a:off x="45720" y="348615"/>
            <a:ext cx="5264944" cy="2962275"/>
          </a:xfrm>
          <a:prstGeom prst="rect">
            <a:avLst/>
          </a:prstGeom>
        </p:spPr>
      </p:pic>
      <p:sp>
        <p:nvSpPr>
          <p:cNvPr id="6" name="圆角矩形 5"/>
          <p:cNvSpPr/>
          <p:nvPr>
            <p:custDataLst>
              <p:tags r:id="rId12"/>
            </p:custDataLst>
          </p:nvPr>
        </p:nvSpPr>
        <p:spPr>
          <a:xfrm>
            <a:off x="2096453"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5" name="圆角矩形 24"/>
          <p:cNvSpPr/>
          <p:nvPr>
            <p:custDataLst>
              <p:tags r:id="rId13"/>
            </p:custDataLst>
          </p:nvPr>
        </p:nvSpPr>
        <p:spPr>
          <a:xfrm>
            <a:off x="3870960"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sp>
        <p:nvSpPr>
          <p:cNvPr id="54" name="圆角矩形 53"/>
          <p:cNvSpPr/>
          <p:nvPr>
            <p:custDataLst>
              <p:tags r:id="rId14"/>
            </p:custDataLst>
          </p:nvPr>
        </p:nvSpPr>
        <p:spPr>
          <a:xfrm>
            <a:off x="5691188"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开始分析路线</a:t>
            </a:r>
            <a:endParaRPr lang="zh-CN" altLang="en-US" sz="1500">
              <a:sym typeface="+mn-ea"/>
            </a:endParaRPr>
          </a:p>
        </p:txBody>
      </p:sp>
      <p:pic>
        <p:nvPicPr>
          <p:cNvPr id="7" name="图片 6"/>
          <p:cNvPicPr>
            <a:picLocks noChangeAspect="1"/>
          </p:cNvPicPr>
          <p:nvPr/>
        </p:nvPicPr>
        <p:blipFill>
          <a:blip r:embed="rId15"/>
          <a:stretch>
            <a:fillRect/>
          </a:stretch>
        </p:blipFill>
        <p:spPr>
          <a:xfrm>
            <a:off x="45720" y="348615"/>
            <a:ext cx="5265896" cy="2962275"/>
          </a:xfrm>
          <a:prstGeom prst="rect">
            <a:avLst/>
          </a:prstGeom>
        </p:spPr>
      </p:pic>
    </p:spTree>
    <p:custDataLst>
      <p:tags r:id="rId16"/>
    </p:custData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24200" fill="hold"/>
                                        <p:tgtEl>
                                          <p:spTgt spid="3"/>
                                        </p:tgtEl>
                                      </p:cBhvr>
                                    </p:cmd>
                                  </p:childTnLst>
                                </p:cTn>
                              </p:par>
                              <p:par>
                                <p:cTn id="7" presetID="1" presetClass="entr" presetSubtype="0" fill="hold" nodeType="withEffect">
                                  <p:stCondLst>
                                    <p:cond delay="238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9" fill="hold" display="1">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圆角矩形 38"/>
          <p:cNvSpPr/>
          <p:nvPr>
            <p:custDataLst>
              <p:tags r:id="rId1"/>
            </p:custDataLst>
          </p:nvPr>
        </p:nvSpPr>
        <p:spPr>
          <a:xfrm>
            <a:off x="19526" y="22860"/>
            <a:ext cx="9088755" cy="5120640"/>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4" name="直接连接符 3"/>
          <p:cNvCxnSpPr/>
          <p:nvPr>
            <p:custDataLst>
              <p:tags r:id="rId2"/>
            </p:custDataLst>
          </p:nvPr>
        </p:nvCxnSpPr>
        <p:spPr>
          <a:xfrm>
            <a:off x="40481" y="3635693"/>
            <a:ext cx="9082088"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
            </p:custDataLst>
          </p:nvPr>
        </p:nvCxnSpPr>
        <p:spPr>
          <a:xfrm flipH="1">
            <a:off x="5328285" y="14764"/>
            <a:ext cx="2858" cy="362950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p:nvPr>
            <p:custDataLst>
              <p:tags r:id="rId4"/>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12" name="表格 11"/>
          <p:cNvGraphicFramePr/>
          <p:nvPr>
            <p:custDataLst>
              <p:tags r:id="rId5"/>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24" name="圆角矩形 23">
            <a:hlinkHover r:id="" action="ppaction://hlinkshowjump?jump=nextslide"/>
          </p:cNvPr>
          <p:cNvSpPr/>
          <p:nvPr>
            <p:custDataLst>
              <p:tags r:id="rId6"/>
            </p:custDataLst>
          </p:nvPr>
        </p:nvSpPr>
        <p:spPr>
          <a:xfrm>
            <a:off x="2096453"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5" name="圆角矩形 24"/>
          <p:cNvSpPr/>
          <p:nvPr>
            <p:custDataLst>
              <p:tags r:id="rId7"/>
            </p:custDataLst>
          </p:nvPr>
        </p:nvSpPr>
        <p:spPr>
          <a:xfrm>
            <a:off x="3870960"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sp>
        <p:nvSpPr>
          <p:cNvPr id="26" name="圆角矩形 25"/>
          <p:cNvSpPr/>
          <p:nvPr>
            <p:custDataLst>
              <p:tags r:id="rId8"/>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7" name="圆角矩形 26"/>
          <p:cNvSpPr/>
          <p:nvPr>
            <p:custDataLst>
              <p:tags r:id="rId9"/>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sp>
        <p:nvSpPr>
          <p:cNvPr id="54" name="圆角矩形 53"/>
          <p:cNvSpPr/>
          <p:nvPr>
            <p:custDataLst>
              <p:tags r:id="rId10"/>
            </p:custDataLst>
          </p:nvPr>
        </p:nvSpPr>
        <p:spPr>
          <a:xfrm>
            <a:off x="5691188"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开始分析路线</a:t>
            </a:r>
            <a:endParaRPr lang="zh-CN" altLang="en-US" sz="1500">
              <a:sym typeface="+mn-ea"/>
            </a:endParaRPr>
          </a:p>
        </p:txBody>
      </p:sp>
      <p:pic>
        <p:nvPicPr>
          <p:cNvPr id="7" name="图片 6"/>
          <p:cNvPicPr>
            <a:picLocks noChangeAspect="1"/>
          </p:cNvPicPr>
          <p:nvPr/>
        </p:nvPicPr>
        <p:blipFill>
          <a:blip r:embed="rId11"/>
          <a:stretch>
            <a:fillRect/>
          </a:stretch>
        </p:blipFill>
        <p:spPr>
          <a:xfrm>
            <a:off x="45720" y="348615"/>
            <a:ext cx="5265896" cy="2962275"/>
          </a:xfrm>
          <a:prstGeom prst="rect">
            <a:avLst/>
          </a:prstGeom>
        </p:spPr>
      </p:pic>
    </p:spTree>
    <p:custDataLst>
      <p:tags r:id="rId12"/>
    </p:custData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圆角矩形 38"/>
          <p:cNvSpPr/>
          <p:nvPr>
            <p:custDataLst>
              <p:tags r:id="rId1"/>
            </p:custDataLst>
          </p:nvPr>
        </p:nvSpPr>
        <p:spPr>
          <a:xfrm>
            <a:off x="19526" y="22860"/>
            <a:ext cx="9088755" cy="5120640"/>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4" name="直接连接符 3"/>
          <p:cNvCxnSpPr/>
          <p:nvPr>
            <p:custDataLst>
              <p:tags r:id="rId2"/>
            </p:custDataLst>
          </p:nvPr>
        </p:nvCxnSpPr>
        <p:spPr>
          <a:xfrm>
            <a:off x="40481" y="3635693"/>
            <a:ext cx="9082088"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
            </p:custDataLst>
          </p:nvPr>
        </p:nvCxnSpPr>
        <p:spPr>
          <a:xfrm flipH="1">
            <a:off x="5328285" y="14764"/>
            <a:ext cx="2858" cy="362950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p:nvPr>
            <p:custDataLst>
              <p:tags r:id="rId4"/>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12" name="表格 11"/>
          <p:cNvGraphicFramePr/>
          <p:nvPr>
            <p:custDataLst>
              <p:tags r:id="rId5"/>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24" name="圆角矩形 23">
            <a:hlinkClick r:id="" action="ppaction://hlinkshowjump?jump=nextslide"/>
          </p:cNvPr>
          <p:cNvSpPr/>
          <p:nvPr>
            <p:custDataLst>
              <p:tags r:id="rId6"/>
            </p:custDataLst>
          </p:nvPr>
        </p:nvSpPr>
        <p:spPr>
          <a:xfrm>
            <a:off x="2096453" y="3810000"/>
            <a:ext cx="1599724" cy="11730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5" name="圆角矩形 24"/>
          <p:cNvSpPr/>
          <p:nvPr>
            <p:custDataLst>
              <p:tags r:id="rId7"/>
            </p:custDataLst>
          </p:nvPr>
        </p:nvSpPr>
        <p:spPr>
          <a:xfrm>
            <a:off x="3870960"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sp>
        <p:nvSpPr>
          <p:cNvPr id="26" name="圆角矩形 25"/>
          <p:cNvSpPr/>
          <p:nvPr>
            <p:custDataLst>
              <p:tags r:id="rId8"/>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7" name="圆角矩形 26"/>
          <p:cNvSpPr/>
          <p:nvPr>
            <p:custDataLst>
              <p:tags r:id="rId9"/>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sp>
        <p:nvSpPr>
          <p:cNvPr id="54" name="圆角矩形 53"/>
          <p:cNvSpPr/>
          <p:nvPr>
            <p:custDataLst>
              <p:tags r:id="rId10"/>
            </p:custDataLst>
          </p:nvPr>
        </p:nvSpPr>
        <p:spPr>
          <a:xfrm>
            <a:off x="5691188"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开始分析路线</a:t>
            </a:r>
            <a:endParaRPr lang="zh-CN" altLang="en-US" sz="1500">
              <a:sym typeface="+mn-ea"/>
            </a:endParaRPr>
          </a:p>
        </p:txBody>
      </p:sp>
      <p:pic>
        <p:nvPicPr>
          <p:cNvPr id="7" name="图片 6"/>
          <p:cNvPicPr>
            <a:picLocks noChangeAspect="1"/>
          </p:cNvPicPr>
          <p:nvPr/>
        </p:nvPicPr>
        <p:blipFill>
          <a:blip r:embed="rId11"/>
          <a:stretch>
            <a:fillRect/>
          </a:stretch>
        </p:blipFill>
        <p:spPr>
          <a:xfrm>
            <a:off x="45720" y="348615"/>
            <a:ext cx="5265896" cy="2962275"/>
          </a:xfrm>
          <a:prstGeom prst="rect">
            <a:avLst/>
          </a:prstGeom>
        </p:spPr>
      </p:pic>
    </p:spTree>
    <p:custDataLst>
      <p:tags r:id="rId12"/>
    </p:custData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圆角矩形 38"/>
          <p:cNvSpPr/>
          <p:nvPr>
            <p:custDataLst>
              <p:tags r:id="rId1"/>
            </p:custDataLst>
          </p:nvPr>
        </p:nvSpPr>
        <p:spPr>
          <a:xfrm>
            <a:off x="19526" y="22860"/>
            <a:ext cx="9088755" cy="5120640"/>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4" name="直接连接符 3"/>
          <p:cNvCxnSpPr/>
          <p:nvPr>
            <p:custDataLst>
              <p:tags r:id="rId2"/>
            </p:custDataLst>
          </p:nvPr>
        </p:nvCxnSpPr>
        <p:spPr>
          <a:xfrm>
            <a:off x="40481" y="3635693"/>
            <a:ext cx="9082088"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
            </p:custDataLst>
          </p:nvPr>
        </p:nvCxnSpPr>
        <p:spPr>
          <a:xfrm flipH="1">
            <a:off x="5328285" y="14764"/>
            <a:ext cx="2858" cy="362950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p:nvPr>
            <p:custDataLst>
              <p:tags r:id="rId4"/>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12" name="表格 11"/>
          <p:cNvGraphicFramePr/>
          <p:nvPr>
            <p:custDataLst>
              <p:tags r:id="rId5"/>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24" name="圆角矩形 23"/>
          <p:cNvSpPr/>
          <p:nvPr>
            <p:custDataLst>
              <p:tags r:id="rId6"/>
            </p:custDataLst>
          </p:nvPr>
        </p:nvSpPr>
        <p:spPr>
          <a:xfrm>
            <a:off x="2096453"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5" name="圆角矩形 24">
            <a:hlinkHover r:id="" action="ppaction://hlinkshowjump?jump=nextslide"/>
          </p:cNvPr>
          <p:cNvSpPr/>
          <p:nvPr>
            <p:custDataLst>
              <p:tags r:id="rId7"/>
            </p:custDataLst>
          </p:nvPr>
        </p:nvSpPr>
        <p:spPr>
          <a:xfrm>
            <a:off x="3870960"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sp>
        <p:nvSpPr>
          <p:cNvPr id="26" name="圆角矩形 25"/>
          <p:cNvSpPr/>
          <p:nvPr>
            <p:custDataLst>
              <p:tags r:id="rId8"/>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7" name="圆角矩形 26"/>
          <p:cNvSpPr/>
          <p:nvPr>
            <p:custDataLst>
              <p:tags r:id="rId9"/>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graphicFrame>
        <p:nvGraphicFramePr>
          <p:cNvPr id="30" name="表格 29"/>
          <p:cNvGraphicFramePr/>
          <p:nvPr/>
        </p:nvGraphicFramePr>
        <p:xfrm>
          <a:off x="6395720" y="1178560"/>
          <a:ext cx="2667000" cy="617855"/>
        </p:xfrm>
        <a:graphic>
          <a:graphicData uri="http://schemas.openxmlformats.org/drawingml/2006/table">
            <a:tbl>
              <a:tblPr firstRow="1" bandRow="1">
                <a:tableStyleId>{5C22544A-7EE6-4342-B048-85BDC9FD1C3A}</a:tableStyleId>
              </a:tblPr>
              <a:tblGrid>
                <a:gridCol w="666750"/>
                <a:gridCol w="666750"/>
                <a:gridCol w="666750"/>
                <a:gridCol w="666750"/>
              </a:tblGrid>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0.8%</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2.4%</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7.6%</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25.3%</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54" name="圆角矩形 53"/>
          <p:cNvSpPr/>
          <p:nvPr>
            <p:custDataLst>
              <p:tags r:id="rId10"/>
            </p:custDataLst>
          </p:nvPr>
        </p:nvSpPr>
        <p:spPr>
          <a:xfrm>
            <a:off x="5691188"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开始分析路线</a:t>
            </a:r>
            <a:endParaRPr lang="zh-CN" altLang="en-US" sz="1500">
              <a:sym typeface="+mn-ea"/>
            </a:endParaRPr>
          </a:p>
        </p:txBody>
      </p:sp>
      <p:pic>
        <p:nvPicPr>
          <p:cNvPr id="7" name="图片 6"/>
          <p:cNvPicPr>
            <a:picLocks noChangeAspect="1"/>
          </p:cNvPicPr>
          <p:nvPr/>
        </p:nvPicPr>
        <p:blipFill>
          <a:blip r:embed="rId11"/>
          <a:stretch>
            <a:fillRect/>
          </a:stretch>
        </p:blipFill>
        <p:spPr>
          <a:xfrm>
            <a:off x="45720" y="348615"/>
            <a:ext cx="5265896" cy="2962275"/>
          </a:xfrm>
          <a:prstGeom prst="rect">
            <a:avLst/>
          </a:prstGeom>
        </p:spPr>
      </p:pic>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2000" fill="hold">
                                          <p:stCondLst>
                                            <p:cond delay="0"/>
                                          </p:stCondLst>
                                        </p:cTn>
                                        <p:tgtEl>
                                          <p:spTgt spid="30"/>
                                        </p:tgtEl>
                                        <p:attrNameLst>
                                          <p:attrName>style.visibility</p:attrName>
                                        </p:attrNameLst>
                                      </p:cBhvr>
                                      <p:to>
                                        <p:strVal val="visible"/>
                                      </p:to>
                                    </p:set>
                                    <p:animEffect transition="in" filter="wipe(down)">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圆角矩形 38"/>
          <p:cNvSpPr/>
          <p:nvPr>
            <p:custDataLst>
              <p:tags r:id="rId1"/>
            </p:custDataLst>
          </p:nvPr>
        </p:nvSpPr>
        <p:spPr>
          <a:xfrm>
            <a:off x="19526" y="22860"/>
            <a:ext cx="9088755" cy="5120640"/>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4" name="直接连接符 3"/>
          <p:cNvCxnSpPr/>
          <p:nvPr>
            <p:custDataLst>
              <p:tags r:id="rId2"/>
            </p:custDataLst>
          </p:nvPr>
        </p:nvCxnSpPr>
        <p:spPr>
          <a:xfrm>
            <a:off x="40481" y="3635693"/>
            <a:ext cx="9082088"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
            </p:custDataLst>
          </p:nvPr>
        </p:nvCxnSpPr>
        <p:spPr>
          <a:xfrm flipH="1">
            <a:off x="5328285" y="14764"/>
            <a:ext cx="2858" cy="362950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p:nvPr>
            <p:custDataLst>
              <p:tags r:id="rId4"/>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12" name="表格 11"/>
          <p:cNvGraphicFramePr/>
          <p:nvPr>
            <p:custDataLst>
              <p:tags r:id="rId5"/>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24" name="圆角矩形 23"/>
          <p:cNvSpPr/>
          <p:nvPr>
            <p:custDataLst>
              <p:tags r:id="rId6"/>
            </p:custDataLst>
          </p:nvPr>
        </p:nvSpPr>
        <p:spPr>
          <a:xfrm>
            <a:off x="2096453"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5" name="圆角矩形 24">
            <a:hlinkClick r:id="" action="ppaction://hlinkshowjump?jump=nextslide"/>
          </p:cNvPr>
          <p:cNvSpPr/>
          <p:nvPr>
            <p:custDataLst>
              <p:tags r:id="rId7"/>
            </p:custDataLst>
          </p:nvPr>
        </p:nvSpPr>
        <p:spPr>
          <a:xfrm>
            <a:off x="3870960" y="3810000"/>
            <a:ext cx="1599724" cy="11730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sp>
        <p:nvSpPr>
          <p:cNvPr id="26" name="圆角矩形 25"/>
          <p:cNvSpPr/>
          <p:nvPr>
            <p:custDataLst>
              <p:tags r:id="rId8"/>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7" name="圆角矩形 26"/>
          <p:cNvSpPr/>
          <p:nvPr>
            <p:custDataLst>
              <p:tags r:id="rId9"/>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graphicFrame>
        <p:nvGraphicFramePr>
          <p:cNvPr id="30" name="表格 29"/>
          <p:cNvGraphicFramePr/>
          <p:nvPr/>
        </p:nvGraphicFramePr>
        <p:xfrm>
          <a:off x="6395720" y="1178560"/>
          <a:ext cx="2664460" cy="617855"/>
        </p:xfrm>
        <a:graphic>
          <a:graphicData uri="http://schemas.openxmlformats.org/drawingml/2006/table">
            <a:tbl>
              <a:tblPr firstRow="1" bandRow="1">
                <a:tableStyleId>{5C22544A-7EE6-4342-B048-85BDC9FD1C3A}</a:tableStyleId>
              </a:tblPr>
              <a:tblGrid>
                <a:gridCol w="666115"/>
                <a:gridCol w="666115"/>
                <a:gridCol w="666115"/>
                <a:gridCol w="666115"/>
              </a:tblGrid>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0.8%</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2.4%</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7.6%</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25.3%</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54" name="圆角矩形 53"/>
          <p:cNvSpPr/>
          <p:nvPr>
            <p:custDataLst>
              <p:tags r:id="rId10"/>
            </p:custDataLst>
          </p:nvPr>
        </p:nvSpPr>
        <p:spPr>
          <a:xfrm>
            <a:off x="5691188"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开始分析路线</a:t>
            </a:r>
            <a:endParaRPr lang="zh-CN" altLang="en-US" sz="1500">
              <a:sym typeface="+mn-ea"/>
            </a:endParaRPr>
          </a:p>
        </p:txBody>
      </p:sp>
      <p:pic>
        <p:nvPicPr>
          <p:cNvPr id="7" name="图片 6"/>
          <p:cNvPicPr>
            <a:picLocks noChangeAspect="1"/>
          </p:cNvPicPr>
          <p:nvPr/>
        </p:nvPicPr>
        <p:blipFill>
          <a:blip r:embed="rId11"/>
          <a:stretch>
            <a:fillRect/>
          </a:stretch>
        </p:blipFill>
        <p:spPr>
          <a:xfrm>
            <a:off x="45720" y="348615"/>
            <a:ext cx="5265896" cy="2962275"/>
          </a:xfrm>
          <a:prstGeom prst="rect">
            <a:avLst/>
          </a:prstGeom>
        </p:spPr>
      </p:pic>
    </p:spTree>
    <p:custDataLst>
      <p:tags r:id="rId12"/>
    </p:custData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8" descr="F:\0PPT素材\背景及图片\斜纹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97" y="-1952"/>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9" name="任意多边形 38"/>
          <p:cNvSpPr/>
          <p:nvPr/>
        </p:nvSpPr>
        <p:spPr>
          <a:xfrm>
            <a:off x="7339242" y="911540"/>
            <a:ext cx="1804757" cy="603587"/>
          </a:xfrm>
          <a:custGeom>
            <a:avLst/>
            <a:gdLst>
              <a:gd name="connsiteX0" fmla="*/ 0 w 6001334"/>
              <a:gd name="connsiteY0" fmla="*/ 0 h 2007100"/>
              <a:gd name="connsiteX1" fmla="*/ 6001334 w 6001334"/>
              <a:gd name="connsiteY1" fmla="*/ 0 h 2007100"/>
              <a:gd name="connsiteX2" fmla="*/ 6001334 w 6001334"/>
              <a:gd name="connsiteY2" fmla="*/ 2007100 h 2007100"/>
              <a:gd name="connsiteX3" fmla="*/ 501775 w 6001334"/>
              <a:gd name="connsiteY3" fmla="*/ 2007100 h 2007100"/>
              <a:gd name="connsiteX4" fmla="*/ 0 w 6001334"/>
              <a:gd name="connsiteY4" fmla="*/ 0 h 200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334" h="2007100">
                <a:moveTo>
                  <a:pt x="0" y="0"/>
                </a:moveTo>
                <a:lnTo>
                  <a:pt x="6001334" y="0"/>
                </a:lnTo>
                <a:lnTo>
                  <a:pt x="6001334" y="2007100"/>
                </a:lnTo>
                <a:lnTo>
                  <a:pt x="501775" y="2007100"/>
                </a:lnTo>
                <a:lnTo>
                  <a:pt x="0" y="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38" name="任意多边形 37"/>
          <p:cNvSpPr/>
          <p:nvPr/>
        </p:nvSpPr>
        <p:spPr>
          <a:xfrm>
            <a:off x="7055522" y="432393"/>
            <a:ext cx="2088477" cy="698475"/>
          </a:xfrm>
          <a:custGeom>
            <a:avLst/>
            <a:gdLst>
              <a:gd name="connsiteX0" fmla="*/ 0 w 6001334"/>
              <a:gd name="connsiteY0" fmla="*/ 0 h 2007100"/>
              <a:gd name="connsiteX1" fmla="*/ 6001334 w 6001334"/>
              <a:gd name="connsiteY1" fmla="*/ 0 h 2007100"/>
              <a:gd name="connsiteX2" fmla="*/ 6001334 w 6001334"/>
              <a:gd name="connsiteY2" fmla="*/ 2007100 h 2007100"/>
              <a:gd name="connsiteX3" fmla="*/ 501775 w 6001334"/>
              <a:gd name="connsiteY3" fmla="*/ 2007100 h 2007100"/>
              <a:gd name="connsiteX4" fmla="*/ 0 w 6001334"/>
              <a:gd name="connsiteY4" fmla="*/ 0 h 200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334" h="2007100">
                <a:moveTo>
                  <a:pt x="0" y="0"/>
                </a:moveTo>
                <a:lnTo>
                  <a:pt x="6001334" y="0"/>
                </a:lnTo>
                <a:lnTo>
                  <a:pt x="6001334" y="2007100"/>
                </a:lnTo>
                <a:lnTo>
                  <a:pt x="501775" y="2007100"/>
                </a:lnTo>
                <a:lnTo>
                  <a:pt x="0" y="0"/>
                </a:lnTo>
                <a:close/>
              </a:path>
            </a:pathLst>
          </a:custGeom>
          <a:solidFill>
            <a:srgbClr val="244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800" name="任意多边形 799"/>
          <p:cNvSpPr/>
          <p:nvPr/>
        </p:nvSpPr>
        <p:spPr>
          <a:xfrm>
            <a:off x="0" y="0"/>
            <a:ext cx="4646858" cy="5143500"/>
          </a:xfrm>
          <a:custGeom>
            <a:avLst/>
            <a:gdLst>
              <a:gd name="connsiteX0" fmla="*/ 0 w 4646858"/>
              <a:gd name="connsiteY0" fmla="*/ 0 h 5143500"/>
              <a:gd name="connsiteX1" fmla="*/ 3360983 w 4646858"/>
              <a:gd name="connsiteY1" fmla="*/ 0 h 5143500"/>
              <a:gd name="connsiteX2" fmla="*/ 4646858 w 4646858"/>
              <a:gd name="connsiteY2" fmla="*/ 5143500 h 5143500"/>
              <a:gd name="connsiteX3" fmla="*/ 0 w 464685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646858" h="5143500">
                <a:moveTo>
                  <a:pt x="0" y="0"/>
                </a:moveTo>
                <a:lnTo>
                  <a:pt x="3360983" y="0"/>
                </a:lnTo>
                <a:lnTo>
                  <a:pt x="4646858" y="5143500"/>
                </a:lnTo>
                <a:lnTo>
                  <a:pt x="0" y="5143500"/>
                </a:lnTo>
                <a:close/>
              </a:path>
            </a:pathLst>
          </a:custGeom>
          <a:blipFill dpi="0" rotWithShape="1">
            <a:blip r:embed="rId2"/>
            <a:srcRect/>
            <a:tile tx="0" ty="0" sx="100000" sy="100000" flip="none" algn="tl"/>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37" name="任意多边形 36"/>
          <p:cNvSpPr/>
          <p:nvPr/>
        </p:nvSpPr>
        <p:spPr>
          <a:xfrm>
            <a:off x="0" y="0"/>
            <a:ext cx="4646858" cy="5143500"/>
          </a:xfrm>
          <a:custGeom>
            <a:avLst/>
            <a:gdLst>
              <a:gd name="connsiteX0" fmla="*/ 0 w 4646858"/>
              <a:gd name="connsiteY0" fmla="*/ 0 h 5143500"/>
              <a:gd name="connsiteX1" fmla="*/ 3360983 w 4646858"/>
              <a:gd name="connsiteY1" fmla="*/ 0 h 5143500"/>
              <a:gd name="connsiteX2" fmla="*/ 4646858 w 4646858"/>
              <a:gd name="connsiteY2" fmla="*/ 5143500 h 5143500"/>
              <a:gd name="connsiteX3" fmla="*/ 0 w 464685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646858" h="5143500">
                <a:moveTo>
                  <a:pt x="0" y="0"/>
                </a:moveTo>
                <a:lnTo>
                  <a:pt x="3360983" y="0"/>
                </a:lnTo>
                <a:lnTo>
                  <a:pt x="4646858" y="5143500"/>
                </a:lnTo>
                <a:lnTo>
                  <a:pt x="0" y="5143500"/>
                </a:lnTo>
                <a:close/>
              </a:path>
            </a:pathLst>
          </a:custGeom>
          <a:solidFill>
            <a:schemeClr val="tx1">
              <a:lumMod val="95000"/>
              <a:lumOff val="5000"/>
              <a:alpha val="7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grpSp>
        <p:nvGrpSpPr>
          <p:cNvPr id="2" name="组合 1"/>
          <p:cNvGrpSpPr/>
          <p:nvPr/>
        </p:nvGrpSpPr>
        <p:grpSpPr>
          <a:xfrm>
            <a:off x="3335655" y="920750"/>
            <a:ext cx="2409825" cy="2193290"/>
            <a:chOff x="3426924" y="934773"/>
            <a:chExt cx="2494808" cy="2369815"/>
          </a:xfrm>
        </p:grpSpPr>
        <p:grpSp>
          <p:nvGrpSpPr>
            <p:cNvPr id="21" name="组合 20"/>
            <p:cNvGrpSpPr/>
            <p:nvPr/>
          </p:nvGrpSpPr>
          <p:grpSpPr>
            <a:xfrm>
              <a:off x="3426924" y="934773"/>
              <a:ext cx="579934" cy="579934"/>
              <a:chOff x="3630645" y="765550"/>
              <a:chExt cx="579934" cy="579934"/>
            </a:xfrm>
          </p:grpSpPr>
          <p:sp>
            <p:nvSpPr>
              <p:cNvPr id="22" name="椭圆 21"/>
              <p:cNvSpPr/>
              <p:nvPr/>
            </p:nvSpPr>
            <p:spPr>
              <a:xfrm>
                <a:off x="3630645" y="765550"/>
                <a:ext cx="579934" cy="579934"/>
              </a:xfrm>
              <a:prstGeom prst="ellipse">
                <a:avLst/>
              </a:prstGeom>
              <a:solidFill>
                <a:srgbClr val="2448A1"/>
              </a:solidFill>
              <a:ln w="38100">
                <a:solidFill>
                  <a:schemeClr val="bg1"/>
                </a:solidFill>
              </a:ln>
              <a:effectLst>
                <a:outerShdw blurRad="266700" dist="1778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mn-ea"/>
                  <a:sym typeface="+mn-lt"/>
                </a:endParaRPr>
              </a:p>
            </p:txBody>
          </p:sp>
          <p:pic>
            <p:nvPicPr>
              <p:cNvPr id="23" name="Picture 3" descr="F:\0PPT素材\课题背景及内容.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2836" y="934972"/>
                <a:ext cx="396376" cy="2578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662594" y="1032792"/>
              <a:ext cx="1795423" cy="1400569"/>
              <a:chOff x="4289520" y="716587"/>
              <a:chExt cx="1795423" cy="1400569"/>
            </a:xfrm>
          </p:grpSpPr>
          <p:sp>
            <p:nvSpPr>
              <p:cNvPr id="17" name="TextBox 86"/>
              <p:cNvSpPr txBox="1"/>
              <p:nvPr/>
            </p:nvSpPr>
            <p:spPr>
              <a:xfrm>
                <a:off x="4754899" y="716587"/>
                <a:ext cx="1330044" cy="397942"/>
              </a:xfrm>
              <a:prstGeom prst="rect">
                <a:avLst/>
              </a:prstGeom>
              <a:noFill/>
            </p:spPr>
            <p:txBody>
              <a:bodyPr wrap="square" rtlCol="0">
                <a:spAutoFit/>
              </a:bodyPr>
              <a:lstStyle/>
              <a:p>
                <a:r>
                  <a:rPr lang="zh-CN" altLang="en-US" dirty="0">
                    <a:solidFill>
                      <a:srgbClr val="414455"/>
                    </a:solidFill>
                    <a:cs typeface="+mn-ea"/>
                    <a:sym typeface="+mn-lt"/>
                  </a:rPr>
                  <a:t>研究背景</a:t>
                </a:r>
                <a:endParaRPr lang="zh-CN" altLang="en-US" dirty="0">
                  <a:solidFill>
                    <a:srgbClr val="414455"/>
                  </a:solidFill>
                  <a:cs typeface="+mn-ea"/>
                  <a:sym typeface="+mn-lt"/>
                </a:endParaRPr>
              </a:p>
            </p:txBody>
          </p:sp>
          <p:grpSp>
            <p:nvGrpSpPr>
              <p:cNvPr id="24" name="组合 23"/>
              <p:cNvGrpSpPr/>
              <p:nvPr/>
            </p:nvGrpSpPr>
            <p:grpSpPr>
              <a:xfrm>
                <a:off x="4289520" y="1537222"/>
                <a:ext cx="579934" cy="579934"/>
                <a:chOff x="4289520" y="1537222"/>
                <a:chExt cx="579934" cy="579934"/>
              </a:xfrm>
            </p:grpSpPr>
            <p:sp>
              <p:nvSpPr>
                <p:cNvPr id="25" name="椭圆 24"/>
                <p:cNvSpPr/>
                <p:nvPr/>
              </p:nvSpPr>
              <p:spPr>
                <a:xfrm>
                  <a:off x="4289520" y="1537222"/>
                  <a:ext cx="579934" cy="579934"/>
                </a:xfrm>
                <a:prstGeom prst="ellipse">
                  <a:avLst/>
                </a:prstGeom>
                <a:solidFill>
                  <a:srgbClr val="2448A1"/>
                </a:solidFill>
                <a:ln w="38100">
                  <a:solidFill>
                    <a:schemeClr val="bg1"/>
                  </a:solidFill>
                </a:ln>
                <a:effectLst>
                  <a:outerShdw blurRad="266700" dist="1778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mn-ea"/>
                    <a:sym typeface="+mn-lt"/>
                  </a:endParaRPr>
                </a:p>
              </p:txBody>
            </p:sp>
            <p:pic>
              <p:nvPicPr>
                <p:cNvPr id="26" name="Picture 4" descr="F:\0PPT素材\课题现状及发展情况.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1753" y="1623887"/>
                  <a:ext cx="370708" cy="40221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组合 5"/>
            <p:cNvGrpSpPr/>
            <p:nvPr/>
          </p:nvGrpSpPr>
          <p:grpSpPr>
            <a:xfrm>
              <a:off x="3954277" y="1915837"/>
              <a:ext cx="1967455" cy="1388751"/>
              <a:chOff x="4940299" y="1534383"/>
              <a:chExt cx="1967455" cy="1388751"/>
            </a:xfrm>
          </p:grpSpPr>
          <p:sp>
            <p:nvSpPr>
              <p:cNvPr id="18" name="TextBox 87"/>
              <p:cNvSpPr txBox="1"/>
              <p:nvPr/>
            </p:nvSpPr>
            <p:spPr>
              <a:xfrm>
                <a:off x="5304580" y="1534383"/>
                <a:ext cx="1330044" cy="397942"/>
              </a:xfrm>
              <a:prstGeom prst="rect">
                <a:avLst/>
              </a:prstGeom>
              <a:noFill/>
            </p:spPr>
            <p:txBody>
              <a:bodyPr wrap="square" rtlCol="0">
                <a:spAutoFit/>
              </a:bodyPr>
              <a:lstStyle/>
              <a:p>
                <a:r>
                  <a:rPr lang="zh-CN" altLang="en-US" dirty="0">
                    <a:solidFill>
                      <a:srgbClr val="414455"/>
                    </a:solidFill>
                    <a:cs typeface="+mn-ea"/>
                    <a:sym typeface="+mn-lt"/>
                  </a:rPr>
                  <a:t>研究方案</a:t>
                </a:r>
                <a:endParaRPr lang="zh-CN" altLang="en-US" dirty="0">
                  <a:solidFill>
                    <a:srgbClr val="414455"/>
                  </a:solidFill>
                  <a:cs typeface="+mn-ea"/>
                  <a:sym typeface="+mn-lt"/>
                </a:endParaRPr>
              </a:p>
            </p:txBody>
          </p:sp>
          <p:grpSp>
            <p:nvGrpSpPr>
              <p:cNvPr id="27" name="组合 26"/>
              <p:cNvGrpSpPr/>
              <p:nvPr/>
            </p:nvGrpSpPr>
            <p:grpSpPr>
              <a:xfrm>
                <a:off x="4940299" y="2343200"/>
                <a:ext cx="579934" cy="579934"/>
                <a:chOff x="4940299" y="2343200"/>
                <a:chExt cx="579934" cy="579934"/>
              </a:xfrm>
            </p:grpSpPr>
            <p:sp>
              <p:nvSpPr>
                <p:cNvPr id="28" name="椭圆 27"/>
                <p:cNvSpPr/>
                <p:nvPr/>
              </p:nvSpPr>
              <p:spPr>
                <a:xfrm>
                  <a:off x="4940299" y="2343200"/>
                  <a:ext cx="579934" cy="579934"/>
                </a:xfrm>
                <a:prstGeom prst="ellipse">
                  <a:avLst/>
                </a:prstGeom>
                <a:solidFill>
                  <a:srgbClr val="2448A1"/>
                </a:solidFill>
                <a:ln w="38100">
                  <a:solidFill>
                    <a:schemeClr val="bg1"/>
                  </a:solidFill>
                </a:ln>
                <a:effectLst>
                  <a:outerShdw blurRad="266700" dist="1778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mn-ea"/>
                    <a:sym typeface="+mn-lt"/>
                  </a:endParaRPr>
                </a:p>
              </p:txBody>
            </p:sp>
            <p:pic>
              <p:nvPicPr>
                <p:cNvPr id="29" name="Picture 5" descr="F:\0PPT素材\研究思路及过程.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8319" y="2462905"/>
                  <a:ext cx="328072" cy="32956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87"/>
              <p:cNvSpPr txBox="1"/>
              <p:nvPr/>
            </p:nvSpPr>
            <p:spPr>
              <a:xfrm>
                <a:off x="5590574" y="2428114"/>
                <a:ext cx="1317180" cy="397942"/>
              </a:xfrm>
              <a:prstGeom prst="rect">
                <a:avLst/>
              </a:prstGeom>
              <a:noFill/>
            </p:spPr>
            <p:txBody>
              <a:bodyPr wrap="square" rtlCol="0">
                <a:spAutoFit/>
              </a:bodyPr>
              <a:lstStyle/>
              <a:p>
                <a:r>
                  <a:rPr lang="zh-CN" altLang="en-US" dirty="0">
                    <a:solidFill>
                      <a:srgbClr val="414455"/>
                    </a:solidFill>
                    <a:cs typeface="+mn-ea"/>
                    <a:sym typeface="+mn-lt"/>
                  </a:rPr>
                  <a:t>模型演示</a:t>
                </a:r>
                <a:endParaRPr lang="zh-CN" altLang="en-US" dirty="0">
                  <a:solidFill>
                    <a:srgbClr val="414455"/>
                  </a:solidFill>
                  <a:cs typeface="+mn-ea"/>
                  <a:sym typeface="+mn-lt"/>
                </a:endParaRPr>
              </a:p>
            </p:txBody>
          </p:sp>
        </p:grpSp>
      </p:grpSp>
      <p:sp>
        <p:nvSpPr>
          <p:cNvPr id="3" name="矩形 2"/>
          <p:cNvSpPr/>
          <p:nvPr/>
        </p:nvSpPr>
        <p:spPr>
          <a:xfrm>
            <a:off x="7469637" y="432675"/>
            <a:ext cx="1544822" cy="645160"/>
          </a:xfrm>
          <a:prstGeom prst="rect">
            <a:avLst/>
          </a:prstGeom>
        </p:spPr>
        <p:txBody>
          <a:bodyPr wrap="square">
            <a:spAutoFit/>
          </a:bodyPr>
          <a:lstStyle/>
          <a:p>
            <a:r>
              <a:rPr lang="zh-CN" altLang="en-US" sz="3600" dirty="0">
                <a:solidFill>
                  <a:schemeClr val="bg1"/>
                </a:solidFill>
                <a:latin typeface="等线" panose="02010600030101010101" charset="-122"/>
                <a:ea typeface="等线" panose="02010600030101010101" charset="-122"/>
                <a:cs typeface="等线" panose="02010600030101010101" charset="-122"/>
              </a:rPr>
              <a:t>目录</a:t>
            </a:r>
            <a:endParaRPr lang="zh-CN" altLang="en-US" sz="3600" dirty="0">
              <a:solidFill>
                <a:schemeClr val="bg1"/>
              </a:solidFill>
              <a:latin typeface="等线" panose="02010600030101010101" charset="-122"/>
              <a:ea typeface="等线" panose="02010600030101010101" charset="-122"/>
              <a:cs typeface="等线" panose="02010600030101010101" charset="-122"/>
            </a:endParaRPr>
          </a:p>
        </p:txBody>
      </p:sp>
      <p:sp>
        <p:nvSpPr>
          <p:cNvPr id="7" name="矩形 6"/>
          <p:cNvSpPr/>
          <p:nvPr/>
        </p:nvSpPr>
        <p:spPr>
          <a:xfrm>
            <a:off x="7585568" y="1130868"/>
            <a:ext cx="1381981" cy="338554"/>
          </a:xfrm>
          <a:prstGeom prst="rect">
            <a:avLst/>
          </a:prstGeom>
        </p:spPr>
        <p:txBody>
          <a:bodyPr wrap="none">
            <a:spAutoFit/>
          </a:bodyPr>
          <a:lstStyle/>
          <a:p>
            <a:r>
              <a:rPr lang="zh-CN" altLang="en-US" sz="1600" dirty="0">
                <a:latin typeface="等线" panose="02010600030101010101" charset="-122"/>
                <a:ea typeface="等线" panose="02010600030101010101" charset="-122"/>
                <a:cs typeface="等线" panose="02010600030101010101" charset="-122"/>
              </a:rPr>
              <a:t>CONTENTS</a:t>
            </a:r>
            <a:endParaRPr lang="zh-CN" altLang="en-US" sz="1600" dirty="0">
              <a:latin typeface="等线" panose="02010600030101010101" charset="-122"/>
              <a:ea typeface="等线" panose="02010600030101010101" charset="-122"/>
              <a:cs typeface="等线" panose="02010600030101010101" charset="-122"/>
            </a:endParaRPr>
          </a:p>
        </p:txBody>
      </p:sp>
      <p:grpSp>
        <p:nvGrpSpPr>
          <p:cNvPr id="41" name="组合 40"/>
          <p:cNvGrpSpPr/>
          <p:nvPr/>
        </p:nvGrpSpPr>
        <p:grpSpPr>
          <a:xfrm rot="0">
            <a:off x="4029710" y="3442335"/>
            <a:ext cx="2343150" cy="483235"/>
            <a:chOff x="3658913" y="921296"/>
            <a:chExt cx="2812976" cy="579934"/>
          </a:xfrm>
        </p:grpSpPr>
        <p:sp>
          <p:nvSpPr>
            <p:cNvPr id="52" name="TextBox 60"/>
            <p:cNvSpPr txBox="1"/>
            <p:nvPr/>
          </p:nvSpPr>
          <p:spPr>
            <a:xfrm>
              <a:off x="4331473" y="1003762"/>
              <a:ext cx="2140416" cy="442279"/>
            </a:xfrm>
            <a:prstGeom prst="rect">
              <a:avLst/>
            </a:prstGeom>
            <a:noFill/>
          </p:spPr>
          <p:txBody>
            <a:bodyPr wrap="none" rtlCol="0">
              <a:spAutoFit/>
            </a:bodyPr>
            <a:lstStyle/>
            <a:p>
              <a:r>
                <a:rPr lang="zh-CN" altLang="en-US" dirty="0">
                  <a:solidFill>
                    <a:srgbClr val="414455"/>
                  </a:solidFill>
                  <a:cs typeface="+mn-ea"/>
                  <a:sym typeface="+mn-lt"/>
                </a:rPr>
                <a:t>应用前景与</a:t>
              </a:r>
              <a:r>
                <a:rPr lang="zh-CN" altLang="en-US" dirty="0">
                  <a:solidFill>
                    <a:srgbClr val="414455"/>
                  </a:solidFill>
                  <a:cs typeface="+mn-ea"/>
                  <a:sym typeface="+mn-lt"/>
                </a:rPr>
                <a:t>价值</a:t>
              </a:r>
              <a:endParaRPr lang="zh-CN" altLang="en-US" dirty="0">
                <a:solidFill>
                  <a:srgbClr val="414455"/>
                </a:solidFill>
                <a:cs typeface="+mn-ea"/>
                <a:sym typeface="+mn-lt"/>
              </a:endParaRPr>
            </a:p>
          </p:txBody>
        </p:sp>
        <p:grpSp>
          <p:nvGrpSpPr>
            <p:cNvPr id="53" name="组合 52"/>
            <p:cNvGrpSpPr/>
            <p:nvPr/>
          </p:nvGrpSpPr>
          <p:grpSpPr>
            <a:xfrm>
              <a:off x="3658913" y="921296"/>
              <a:ext cx="579934" cy="579934"/>
              <a:chOff x="3658913" y="921296"/>
              <a:chExt cx="579934" cy="579934"/>
            </a:xfrm>
          </p:grpSpPr>
          <p:sp>
            <p:nvSpPr>
              <p:cNvPr id="54" name="椭圆 53"/>
              <p:cNvSpPr/>
              <p:nvPr/>
            </p:nvSpPr>
            <p:spPr>
              <a:xfrm>
                <a:off x="3658913" y="921296"/>
                <a:ext cx="579934" cy="579934"/>
              </a:xfrm>
              <a:prstGeom prst="ellipse">
                <a:avLst/>
              </a:prstGeom>
              <a:solidFill>
                <a:srgbClr val="2448A1"/>
              </a:solidFill>
              <a:ln w="38100">
                <a:solidFill>
                  <a:schemeClr val="bg1"/>
                </a:solidFill>
              </a:ln>
              <a:effectLst>
                <a:outerShdw blurRad="266700" dist="1778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mn-ea"/>
                  <a:sym typeface="+mn-lt"/>
                </a:endParaRPr>
              </a:p>
            </p:txBody>
          </p:sp>
          <p:pic>
            <p:nvPicPr>
              <p:cNvPr id="55" name="Picture 3" descr="F:\0PPT素材\课题背景及内容.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1761" y="1087288"/>
                <a:ext cx="396376" cy="257865"/>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圆角矩形 38"/>
          <p:cNvSpPr/>
          <p:nvPr>
            <p:custDataLst>
              <p:tags r:id="rId1"/>
            </p:custDataLst>
          </p:nvPr>
        </p:nvSpPr>
        <p:spPr>
          <a:xfrm>
            <a:off x="19526" y="22860"/>
            <a:ext cx="9088755" cy="5120640"/>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4" name="直接连接符 3"/>
          <p:cNvCxnSpPr/>
          <p:nvPr>
            <p:custDataLst>
              <p:tags r:id="rId2"/>
            </p:custDataLst>
          </p:nvPr>
        </p:nvCxnSpPr>
        <p:spPr>
          <a:xfrm>
            <a:off x="40481" y="3635693"/>
            <a:ext cx="9082088"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
            </p:custDataLst>
          </p:nvPr>
        </p:nvCxnSpPr>
        <p:spPr>
          <a:xfrm flipH="1">
            <a:off x="5328285" y="14764"/>
            <a:ext cx="2858" cy="362950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p:nvPr>
            <p:custDataLst>
              <p:tags r:id="rId4"/>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12" name="表格 11"/>
          <p:cNvGraphicFramePr/>
          <p:nvPr>
            <p:custDataLst>
              <p:tags r:id="rId5"/>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24" name="圆角矩形 23"/>
          <p:cNvSpPr/>
          <p:nvPr>
            <p:custDataLst>
              <p:tags r:id="rId6"/>
            </p:custDataLst>
          </p:nvPr>
        </p:nvSpPr>
        <p:spPr>
          <a:xfrm>
            <a:off x="2096453"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5" name="圆角矩形 24"/>
          <p:cNvSpPr/>
          <p:nvPr>
            <p:custDataLst>
              <p:tags r:id="rId7"/>
            </p:custDataLst>
          </p:nvPr>
        </p:nvSpPr>
        <p:spPr>
          <a:xfrm>
            <a:off x="3870960"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sp>
        <p:nvSpPr>
          <p:cNvPr id="26" name="圆角矩形 25"/>
          <p:cNvSpPr/>
          <p:nvPr>
            <p:custDataLst>
              <p:tags r:id="rId8"/>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7" name="圆角矩形 26"/>
          <p:cNvSpPr/>
          <p:nvPr>
            <p:custDataLst>
              <p:tags r:id="rId9"/>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graphicFrame>
        <p:nvGraphicFramePr>
          <p:cNvPr id="30" name="表格 29"/>
          <p:cNvGraphicFramePr/>
          <p:nvPr/>
        </p:nvGraphicFramePr>
        <p:xfrm>
          <a:off x="6395720" y="1178560"/>
          <a:ext cx="2664460" cy="617855"/>
        </p:xfrm>
        <a:graphic>
          <a:graphicData uri="http://schemas.openxmlformats.org/drawingml/2006/table">
            <a:tbl>
              <a:tblPr firstRow="1" bandRow="1">
                <a:tableStyleId>{5C22544A-7EE6-4342-B048-85BDC9FD1C3A}</a:tableStyleId>
              </a:tblPr>
              <a:tblGrid>
                <a:gridCol w="666115"/>
                <a:gridCol w="666115"/>
                <a:gridCol w="666115"/>
                <a:gridCol w="666115"/>
              </a:tblGrid>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0.8%</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2.4%</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7.6%</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25.3%</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31" name="表格 30"/>
          <p:cNvGraphicFramePr/>
          <p:nvPr/>
        </p:nvGraphicFramePr>
        <p:xfrm>
          <a:off x="6259830" y="2875598"/>
          <a:ext cx="2835275" cy="704215"/>
        </p:xfrm>
        <a:graphic>
          <a:graphicData uri="http://schemas.openxmlformats.org/drawingml/2006/table">
            <a:tbl>
              <a:tblPr firstRow="1" bandRow="1">
                <a:tableStyleId>{5C22544A-7EE6-4342-B048-85BDC9FD1C3A}</a:tableStyleId>
              </a:tblPr>
              <a:tblGrid>
                <a:gridCol w="472440"/>
                <a:gridCol w="473075"/>
                <a:gridCol w="472440"/>
                <a:gridCol w="513715"/>
                <a:gridCol w="467995"/>
                <a:gridCol w="435610"/>
              </a:tblGrid>
              <a:tr h="704215">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0.8%</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1.2%</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18.3%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3.0%</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1.7%</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54" name="圆角矩形 53">
            <a:hlinkHover r:id="" action="ppaction://hlinkshowjump?jump=nextslide"/>
          </p:cNvPr>
          <p:cNvSpPr/>
          <p:nvPr>
            <p:custDataLst>
              <p:tags r:id="rId10"/>
            </p:custDataLst>
          </p:nvPr>
        </p:nvSpPr>
        <p:spPr>
          <a:xfrm>
            <a:off x="5691188"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开始分析路线</a:t>
            </a:r>
            <a:endParaRPr lang="zh-CN" altLang="en-US" sz="1500">
              <a:sym typeface="+mn-ea"/>
            </a:endParaRPr>
          </a:p>
        </p:txBody>
      </p:sp>
      <p:pic>
        <p:nvPicPr>
          <p:cNvPr id="7" name="图片 6"/>
          <p:cNvPicPr>
            <a:picLocks noChangeAspect="1"/>
          </p:cNvPicPr>
          <p:nvPr/>
        </p:nvPicPr>
        <p:blipFill>
          <a:blip r:embed="rId11"/>
          <a:stretch>
            <a:fillRect/>
          </a:stretch>
        </p:blipFill>
        <p:spPr>
          <a:xfrm>
            <a:off x="45720" y="348615"/>
            <a:ext cx="5265896" cy="2962275"/>
          </a:xfrm>
          <a:prstGeom prst="rect">
            <a:avLst/>
          </a:prstGeom>
        </p:spPr>
      </p:pic>
    </p:spTree>
    <p:custDataLst>
      <p:tags r:id="rId1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2000" fill="hold">
                                          <p:stCondLst>
                                            <p:cond delay="0"/>
                                          </p:stCondLst>
                                        </p:cTn>
                                        <p:tgtEl>
                                          <p:spTgt spid="31"/>
                                        </p:tgtEl>
                                        <p:attrNameLst>
                                          <p:attrName>style.visibility</p:attrName>
                                        </p:attrNameLst>
                                      </p:cBhvr>
                                      <p:to>
                                        <p:strVal val="visible"/>
                                      </p:to>
                                    </p:set>
                                    <p:animEffect transition="in" filter="wipe(down)">
                                      <p:cBhvr>
                                        <p:cTn id="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圆角矩形 38"/>
          <p:cNvSpPr/>
          <p:nvPr>
            <p:custDataLst>
              <p:tags r:id="rId1"/>
            </p:custDataLst>
          </p:nvPr>
        </p:nvSpPr>
        <p:spPr>
          <a:xfrm>
            <a:off x="19526" y="22860"/>
            <a:ext cx="9088755" cy="5120640"/>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4" name="直接连接符 3"/>
          <p:cNvCxnSpPr/>
          <p:nvPr>
            <p:custDataLst>
              <p:tags r:id="rId2"/>
            </p:custDataLst>
          </p:nvPr>
        </p:nvCxnSpPr>
        <p:spPr>
          <a:xfrm>
            <a:off x="40481" y="3635693"/>
            <a:ext cx="9082088"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3"/>
            </p:custDataLst>
          </p:nvPr>
        </p:nvCxnSpPr>
        <p:spPr>
          <a:xfrm flipH="1">
            <a:off x="5328285" y="14764"/>
            <a:ext cx="2858" cy="362950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p:nvPr>
            <p:custDataLst>
              <p:tags r:id="rId4"/>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12" name="表格 11"/>
          <p:cNvGraphicFramePr/>
          <p:nvPr>
            <p:custDataLst>
              <p:tags r:id="rId5"/>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24" name="圆角矩形 23"/>
          <p:cNvSpPr/>
          <p:nvPr>
            <p:custDataLst>
              <p:tags r:id="rId6"/>
            </p:custDataLst>
          </p:nvPr>
        </p:nvSpPr>
        <p:spPr>
          <a:xfrm>
            <a:off x="2096453"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5" name="圆角矩形 24"/>
          <p:cNvSpPr/>
          <p:nvPr>
            <p:custDataLst>
              <p:tags r:id="rId7"/>
            </p:custDataLst>
          </p:nvPr>
        </p:nvSpPr>
        <p:spPr>
          <a:xfrm>
            <a:off x="3870960"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sp>
        <p:nvSpPr>
          <p:cNvPr id="26" name="圆角矩形 25"/>
          <p:cNvSpPr/>
          <p:nvPr>
            <p:custDataLst>
              <p:tags r:id="rId8"/>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27" name="圆角矩形 26"/>
          <p:cNvSpPr/>
          <p:nvPr>
            <p:custDataLst>
              <p:tags r:id="rId9"/>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graphicFrame>
        <p:nvGraphicFramePr>
          <p:cNvPr id="30" name="表格 29"/>
          <p:cNvGraphicFramePr/>
          <p:nvPr/>
        </p:nvGraphicFramePr>
        <p:xfrm>
          <a:off x="6395720" y="1178560"/>
          <a:ext cx="2667000" cy="617855"/>
        </p:xfrm>
        <a:graphic>
          <a:graphicData uri="http://schemas.openxmlformats.org/drawingml/2006/table">
            <a:tbl>
              <a:tblPr firstRow="1" bandRow="1">
                <a:tableStyleId>{5C22544A-7EE6-4342-B048-85BDC9FD1C3A}</a:tableStyleId>
              </a:tblPr>
              <a:tblGrid>
                <a:gridCol w="666750"/>
                <a:gridCol w="666750"/>
                <a:gridCol w="666750"/>
                <a:gridCol w="666750"/>
              </a:tblGrid>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0.8%</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2.4%</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7.6%</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25.3%</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31" name="表格 30"/>
          <p:cNvGraphicFramePr/>
          <p:nvPr/>
        </p:nvGraphicFramePr>
        <p:xfrm>
          <a:off x="6259830" y="2875598"/>
          <a:ext cx="2835275" cy="704215"/>
        </p:xfrm>
        <a:graphic>
          <a:graphicData uri="http://schemas.openxmlformats.org/drawingml/2006/table">
            <a:tbl>
              <a:tblPr firstRow="1" bandRow="1">
                <a:tableStyleId>{5C22544A-7EE6-4342-B048-85BDC9FD1C3A}</a:tableStyleId>
              </a:tblPr>
              <a:tblGrid>
                <a:gridCol w="472440"/>
                <a:gridCol w="473075"/>
                <a:gridCol w="472440"/>
                <a:gridCol w="513715"/>
                <a:gridCol w="467995"/>
                <a:gridCol w="435610"/>
              </a:tblGrid>
              <a:tr h="704215">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0.8%</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1.2%</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18.3%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3.0%</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1.7%</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54" name="圆角矩形 53">
            <a:hlinkClick r:id="" action="ppaction://hlinkshowjump?jump=nextslide"/>
          </p:cNvPr>
          <p:cNvSpPr/>
          <p:nvPr>
            <p:custDataLst>
              <p:tags r:id="rId10"/>
            </p:custDataLst>
          </p:nvPr>
        </p:nvSpPr>
        <p:spPr>
          <a:xfrm>
            <a:off x="5691188" y="3810000"/>
            <a:ext cx="1599724" cy="11730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500">
                <a:sym typeface="+mn-ea"/>
              </a:rPr>
              <a:t>开始分析路线</a:t>
            </a:r>
            <a:endParaRPr lang="zh-CN" altLang="en-US" sz="1500">
              <a:sym typeface="+mn-ea"/>
            </a:endParaRPr>
          </a:p>
        </p:txBody>
      </p:sp>
      <p:pic>
        <p:nvPicPr>
          <p:cNvPr id="7" name="图片 6"/>
          <p:cNvPicPr>
            <a:picLocks noChangeAspect="1"/>
          </p:cNvPicPr>
          <p:nvPr/>
        </p:nvPicPr>
        <p:blipFill>
          <a:blip r:embed="rId11"/>
          <a:stretch>
            <a:fillRect/>
          </a:stretch>
        </p:blipFill>
        <p:spPr>
          <a:xfrm>
            <a:off x="45720" y="348615"/>
            <a:ext cx="5265896" cy="2962275"/>
          </a:xfrm>
          <a:prstGeom prst="rect">
            <a:avLst/>
          </a:prstGeom>
        </p:spPr>
      </p:pic>
    </p:spTree>
    <p:custDataLst>
      <p:tags r:id="rId12"/>
    </p:custData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27623" y="-8096"/>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graphicFrame>
        <p:nvGraphicFramePr>
          <p:cNvPr id="37" name="表格 36"/>
          <p:cNvGraphicFramePr/>
          <p:nvPr>
            <p:custDataLst>
              <p:tags r:id="rId5"/>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38" name="表格 37"/>
          <p:cNvGraphicFramePr/>
          <p:nvPr>
            <p:custDataLst>
              <p:tags r:id="rId6"/>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40" name="圆角矩形 39"/>
          <p:cNvSpPr/>
          <p:nvPr>
            <p:custDataLst>
              <p:tags r:id="rId7"/>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41" name="圆角矩形 40"/>
          <p:cNvSpPr/>
          <p:nvPr>
            <p:custDataLst>
              <p:tags r:id="rId8"/>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graphicFrame>
        <p:nvGraphicFramePr>
          <p:cNvPr id="42" name="表格 41"/>
          <p:cNvGraphicFramePr/>
          <p:nvPr>
            <p:custDataLst>
              <p:tags r:id="rId9"/>
            </p:custDataLst>
          </p:nvPr>
        </p:nvGraphicFramePr>
        <p:xfrm>
          <a:off x="6395720" y="1178560"/>
          <a:ext cx="2664460" cy="617855"/>
        </p:xfrm>
        <a:graphic>
          <a:graphicData uri="http://schemas.openxmlformats.org/drawingml/2006/table">
            <a:tbl>
              <a:tblPr firstRow="1" bandRow="1">
                <a:tableStyleId>{5C22544A-7EE6-4342-B048-85BDC9FD1C3A}</a:tableStyleId>
              </a:tblPr>
              <a:tblGrid>
                <a:gridCol w="666115"/>
                <a:gridCol w="666115"/>
                <a:gridCol w="666115"/>
                <a:gridCol w="666115"/>
              </a:tblGrid>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0.8%</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2.4%</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7.6%</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25.3%</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43" name="表格 42"/>
          <p:cNvGraphicFramePr/>
          <p:nvPr>
            <p:custDataLst>
              <p:tags r:id="rId10"/>
            </p:custDataLst>
          </p:nvPr>
        </p:nvGraphicFramePr>
        <p:xfrm>
          <a:off x="6259830" y="2875598"/>
          <a:ext cx="2835275" cy="704215"/>
        </p:xfrm>
        <a:graphic>
          <a:graphicData uri="http://schemas.openxmlformats.org/drawingml/2006/table">
            <a:tbl>
              <a:tblPr firstRow="1" bandRow="1">
                <a:tableStyleId>{5C22544A-7EE6-4342-B048-85BDC9FD1C3A}</a:tableStyleId>
              </a:tblPr>
              <a:tblGrid>
                <a:gridCol w="472440"/>
                <a:gridCol w="473075"/>
                <a:gridCol w="472440"/>
                <a:gridCol w="513715"/>
                <a:gridCol w="467995"/>
                <a:gridCol w="435610"/>
              </a:tblGrid>
              <a:tr h="704215">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0.8%</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1.2%</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18.3%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3.0%</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1.7%</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54" name="圆角矩形 53">
            <a:hlinkHover r:id="" action="ppaction://hlinkshowjump?jump=nextslide"/>
          </p:cNvPr>
          <p:cNvSpPr/>
          <p:nvPr>
            <p:custDataLst>
              <p:tags r:id="rId11"/>
            </p:custDataLst>
          </p:nvPr>
        </p:nvSpPr>
        <p:spPr>
          <a:xfrm>
            <a:off x="3025616"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开始规划路线</a:t>
            </a:r>
            <a:endParaRPr lang="zh-CN" altLang="en-US" sz="1500">
              <a:sym typeface="+mn-ea"/>
            </a:endParaRPr>
          </a:p>
        </p:txBody>
      </p:sp>
      <p:sp>
        <p:nvSpPr>
          <p:cNvPr id="91" name="圆角矩形 90">
            <a:hlinkClick r:id="" action="ppaction://hlinkshowjump?jump=nextslide"/>
          </p:cNvPr>
          <p:cNvSpPr/>
          <p:nvPr>
            <p:custDataLst>
              <p:tags r:id="rId12"/>
            </p:custDataLst>
          </p:nvPr>
        </p:nvSpPr>
        <p:spPr>
          <a:xfrm>
            <a:off x="4942523"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启动检测车检测</a:t>
            </a:r>
            <a:endParaRPr lang="zh-CN" altLang="en-US" sz="1500">
              <a:sym typeface="+mn-ea"/>
            </a:endParaRPr>
          </a:p>
        </p:txBody>
      </p:sp>
      <p:pic>
        <p:nvPicPr>
          <p:cNvPr id="5" name="2023-06-28 14-42-30">
            <a:hlinkClick r:id="" action="ppaction://media"/>
          </p:cNvPr>
          <p:cNvPicPr/>
          <p:nvPr>
            <a:videoFile r:link="rId13"/>
            <p:extLst>
              <p:ext uri="{DAA4B4D4-6D71-4841-9C94-3DE7FCFB9230}">
                <p14:media xmlns:p14="http://schemas.microsoft.com/office/powerpoint/2010/main" r:embed="rId14"/>
              </p:ext>
            </p:extLst>
          </p:nvPr>
        </p:nvPicPr>
        <p:blipFill>
          <a:blip r:embed="rId15"/>
          <a:stretch>
            <a:fillRect/>
          </a:stretch>
        </p:blipFill>
        <p:spPr>
          <a:xfrm>
            <a:off x="48578" y="218123"/>
            <a:ext cx="5229225" cy="2941796"/>
          </a:xfrm>
          <a:prstGeom prst="rect">
            <a:avLst/>
          </a:prstGeom>
        </p:spPr>
      </p:pic>
    </p:spTree>
    <p:custDataLst>
      <p:tags r:id="rId16"/>
    </p:custDataLst>
  </p:cSld>
  <p:clrMapOvr>
    <a:masterClrMapping/>
  </p:clrMapOvr>
  <p:transition advClick="0" advTm="6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6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0" y="-8096"/>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sp>
        <p:nvSpPr>
          <p:cNvPr id="2" name="等腰三角形 1"/>
          <p:cNvSpPr/>
          <p:nvPr/>
        </p:nvSpPr>
        <p:spPr>
          <a:xfrm rot="10800000">
            <a:off x="4317683" y="1218248"/>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等腰三角形 2"/>
          <p:cNvSpPr/>
          <p:nvPr/>
        </p:nvSpPr>
        <p:spPr>
          <a:xfrm rot="16200000">
            <a:off x="3699510" y="2581275"/>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 name="等腰三角形 6"/>
          <p:cNvSpPr/>
          <p:nvPr/>
        </p:nvSpPr>
        <p:spPr>
          <a:xfrm rot="16200000">
            <a:off x="2085499" y="660559"/>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 name="等腰三角形 7"/>
          <p:cNvSpPr/>
          <p:nvPr/>
        </p:nvSpPr>
        <p:spPr>
          <a:xfrm rot="10800000">
            <a:off x="3277553" y="275749"/>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 name="等腰三角形 9"/>
          <p:cNvSpPr/>
          <p:nvPr/>
        </p:nvSpPr>
        <p:spPr>
          <a:xfrm>
            <a:off x="4092416" y="1885950"/>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 name="等腰三角形 10"/>
          <p:cNvSpPr/>
          <p:nvPr/>
        </p:nvSpPr>
        <p:spPr>
          <a:xfrm rot="10800000">
            <a:off x="1488281" y="2710815"/>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6" name="矩形 45"/>
          <p:cNvSpPr/>
          <p:nvPr/>
        </p:nvSpPr>
        <p:spPr>
          <a:xfrm>
            <a:off x="325755" y="1574959"/>
            <a:ext cx="219551" cy="177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grpSp>
        <p:nvGrpSpPr>
          <p:cNvPr id="30" name="组合 29"/>
          <p:cNvGrpSpPr/>
          <p:nvPr>
            <p:custDataLst>
              <p:tags r:id="rId5"/>
            </p:custDataLst>
          </p:nvPr>
        </p:nvGrpSpPr>
        <p:grpSpPr>
          <a:xfrm>
            <a:off x="4070985" y="2787491"/>
            <a:ext cx="1233964" cy="820579"/>
            <a:chOff x="8748" y="5525"/>
            <a:chExt cx="2591" cy="1723"/>
          </a:xfrm>
        </p:grpSpPr>
        <p:sp>
          <p:nvSpPr>
            <p:cNvPr id="49" name="矩形 48"/>
            <p:cNvSpPr/>
            <p:nvPr>
              <p:custDataLst>
                <p:tags r:id="rId6"/>
              </p:custDataLst>
            </p:nvPr>
          </p:nvSpPr>
          <p:spPr>
            <a:xfrm>
              <a:off x="8748" y="5525"/>
              <a:ext cx="2591" cy="1723"/>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sp>
          <p:nvSpPr>
            <p:cNvPr id="47" name="等腰三角形 46"/>
            <p:cNvSpPr/>
            <p:nvPr/>
          </p:nvSpPr>
          <p:spPr>
            <a:xfrm rot="10800000">
              <a:off x="9222" y="5848"/>
              <a:ext cx="300" cy="372"/>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8" name="矩形 47"/>
            <p:cNvSpPr/>
            <p:nvPr/>
          </p:nvSpPr>
          <p:spPr>
            <a:xfrm>
              <a:off x="9142" y="6460"/>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50" name="文本框 49"/>
            <p:cNvSpPr txBox="1"/>
            <p:nvPr>
              <p:custDataLst>
                <p:tags r:id="rId7"/>
              </p:custDataLst>
            </p:nvPr>
          </p:nvSpPr>
          <p:spPr>
            <a:xfrm>
              <a:off x="9817" y="5792"/>
              <a:ext cx="1362" cy="531"/>
            </a:xfrm>
            <a:prstGeom prst="rect">
              <a:avLst/>
            </a:prstGeom>
            <a:noFill/>
          </p:spPr>
          <p:txBody>
            <a:bodyPr wrap="square" rtlCol="0">
              <a:spAutoFit/>
            </a:bodyPr>
            <a:p>
              <a:pPr algn="l">
                <a:buClrTx/>
                <a:buSzTx/>
                <a:buFontTx/>
              </a:pPr>
              <a:r>
                <a:rPr lang="zh-CN" altLang="en-US" sz="1050">
                  <a:solidFill>
                    <a:srgbClr val="002060"/>
                  </a:solidFill>
                  <a:effectLst>
                    <a:outerShdw blurRad="38100" dist="25400" dir="5400000" algn="ctr" rotWithShape="0">
                      <a:srgbClr val="6E747A">
                        <a:alpha val="43000"/>
                      </a:srgbClr>
                    </a:outerShdw>
                  </a:effectLst>
                </a:rPr>
                <a:t>监测点</a:t>
              </a:r>
              <a:endParaRPr lang="zh-CN" altLang="en-US" sz="1050">
                <a:solidFill>
                  <a:srgbClr val="002060"/>
                </a:solidFill>
                <a:effectLst>
                  <a:outerShdw blurRad="38100" dist="25400" dir="5400000" algn="ctr" rotWithShape="0">
                    <a:srgbClr val="6E747A">
                      <a:alpha val="43000"/>
                    </a:srgbClr>
                  </a:outerShdw>
                </a:effectLst>
              </a:endParaRPr>
            </a:p>
          </p:txBody>
        </p:sp>
        <p:sp>
          <p:nvSpPr>
            <p:cNvPr id="51" name="文本框 50"/>
            <p:cNvSpPr txBox="1"/>
            <p:nvPr/>
          </p:nvSpPr>
          <p:spPr>
            <a:xfrm>
              <a:off x="9817" y="6405"/>
              <a:ext cx="1362" cy="531"/>
            </a:xfrm>
            <a:prstGeom prst="rect">
              <a:avLst/>
            </a:prstGeom>
            <a:noFill/>
          </p:spPr>
          <p:txBody>
            <a:bodyPr wrap="square" rtlCol="0">
              <a:spAutoFit/>
            </a:bodyPr>
            <a:p>
              <a:pPr algn="l">
                <a:buClrTx/>
                <a:buSzTx/>
                <a:buFontTx/>
              </a:pPr>
              <a:r>
                <a:rPr lang="zh-CN" altLang="en-US" sz="1050">
                  <a:solidFill>
                    <a:srgbClr val="002060"/>
                  </a:solidFill>
                  <a:effectLst>
                    <a:outerShdw blurRad="38100" dist="25400" dir="5400000" algn="ctr" rotWithShape="0">
                      <a:srgbClr val="6E747A">
                        <a:alpha val="43000"/>
                      </a:srgbClr>
                    </a:outerShdw>
                  </a:effectLst>
                </a:rPr>
                <a:t>检测车</a:t>
              </a:r>
              <a:endParaRPr lang="zh-CN" altLang="en-US" sz="1050">
                <a:solidFill>
                  <a:srgbClr val="002060"/>
                </a:solidFill>
                <a:effectLst>
                  <a:outerShdw blurRad="38100" dist="25400" dir="5400000" algn="ctr" rotWithShape="0">
                    <a:srgbClr val="6E747A">
                      <a:alpha val="43000"/>
                    </a:srgbClr>
                  </a:outerShdw>
                </a:effectLst>
              </a:endParaRPr>
            </a:p>
          </p:txBody>
        </p:sp>
      </p:grpSp>
      <p:sp>
        <p:nvSpPr>
          <p:cNvPr id="52" name="文本框 51"/>
          <p:cNvSpPr txBox="1"/>
          <p:nvPr/>
        </p:nvSpPr>
        <p:spPr>
          <a:xfrm>
            <a:off x="1438275" y="2517934"/>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A</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53" name="文本框 52"/>
          <p:cNvSpPr txBox="1"/>
          <p:nvPr/>
        </p:nvSpPr>
        <p:spPr>
          <a:xfrm>
            <a:off x="2209324" y="633889"/>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B</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56" name="肘形连接符 55"/>
          <p:cNvCxnSpPr/>
          <p:nvPr/>
        </p:nvCxnSpPr>
        <p:spPr>
          <a:xfrm>
            <a:off x="961073" y="543401"/>
            <a:ext cx="2682716" cy="2615565"/>
          </a:xfrm>
          <a:prstGeom prst="bentConnector3">
            <a:avLst>
              <a:gd name="adj1" fmla="val 99908"/>
            </a:avLst>
          </a:prstGeom>
          <a:ln w="63500" cap="rnd">
            <a:round/>
          </a:ln>
        </p:spPr>
        <p:style>
          <a:lnRef idx="1">
            <a:schemeClr val="accent1"/>
          </a:lnRef>
          <a:fillRef idx="0">
            <a:schemeClr val="accent1"/>
          </a:fillRef>
          <a:effectRef idx="0">
            <a:schemeClr val="accent1"/>
          </a:effectRef>
          <a:fontRef idx="minor">
            <a:schemeClr val="tx1"/>
          </a:fontRef>
        </p:style>
      </p:cxnSp>
      <p:cxnSp>
        <p:nvCxnSpPr>
          <p:cNvPr id="57" name="肘形连接符 56"/>
          <p:cNvCxnSpPr/>
          <p:nvPr/>
        </p:nvCxnSpPr>
        <p:spPr>
          <a:xfrm flipV="1">
            <a:off x="163830" y="1839754"/>
            <a:ext cx="4956334" cy="2381"/>
          </a:xfrm>
          <a:prstGeom prst="bentConnector3">
            <a:avLst>
              <a:gd name="adj1" fmla="val 50004"/>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 name="肘形连接符 57"/>
          <p:cNvCxnSpPr/>
          <p:nvPr/>
        </p:nvCxnSpPr>
        <p:spPr>
          <a:xfrm rot="5400000" flipV="1">
            <a:off x="735806" y="1525905"/>
            <a:ext cx="3007519" cy="372428"/>
          </a:xfrm>
          <a:prstGeom prst="bentConnector3">
            <a:avLst>
              <a:gd name="adj1" fmla="val 32695"/>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肘形连接符 58"/>
          <p:cNvCxnSpPr/>
          <p:nvPr/>
        </p:nvCxnSpPr>
        <p:spPr>
          <a:xfrm flipV="1">
            <a:off x="679133" y="1485900"/>
            <a:ext cx="4507706" cy="1444943"/>
          </a:xfrm>
          <a:prstGeom prst="bentConnector3">
            <a:avLst>
              <a:gd name="adj1" fmla="val 50014"/>
            </a:avLst>
          </a:prstGeom>
          <a:ln w="63500" cap="rnd">
            <a:solidFill>
              <a:schemeClr val="accent3">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45306"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1" name="椭圆 60"/>
          <p:cNvSpPr/>
          <p:nvPr/>
        </p:nvSpPr>
        <p:spPr>
          <a:xfrm>
            <a:off x="2386489"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2" name="椭圆 61"/>
          <p:cNvSpPr/>
          <p:nvPr/>
        </p:nvSpPr>
        <p:spPr>
          <a:xfrm>
            <a:off x="2382679" y="231409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3" name="椭圆 62"/>
          <p:cNvSpPr/>
          <p:nvPr/>
        </p:nvSpPr>
        <p:spPr>
          <a:xfrm>
            <a:off x="2895600" y="180784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4" name="椭圆 63"/>
          <p:cNvSpPr/>
          <p:nvPr/>
        </p:nvSpPr>
        <p:spPr>
          <a:xfrm>
            <a:off x="3597593"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5" name="椭圆 64"/>
          <p:cNvSpPr/>
          <p:nvPr/>
        </p:nvSpPr>
        <p:spPr>
          <a:xfrm>
            <a:off x="3597593"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6" name="椭圆 65"/>
          <p:cNvSpPr/>
          <p:nvPr/>
        </p:nvSpPr>
        <p:spPr>
          <a:xfrm>
            <a:off x="2007870"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7" name="椭圆 66"/>
          <p:cNvSpPr/>
          <p:nvPr/>
        </p:nvSpPr>
        <p:spPr>
          <a:xfrm>
            <a:off x="2508409"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8" name="椭圆 67"/>
          <p:cNvSpPr/>
          <p:nvPr/>
        </p:nvSpPr>
        <p:spPr>
          <a:xfrm>
            <a:off x="3064193"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9" name="椭圆 68"/>
          <p:cNvSpPr/>
          <p:nvPr/>
        </p:nvSpPr>
        <p:spPr>
          <a:xfrm>
            <a:off x="1266825"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0" name="椭圆 69"/>
          <p:cNvSpPr/>
          <p:nvPr/>
        </p:nvSpPr>
        <p:spPr>
          <a:xfrm>
            <a:off x="1149191" y="180784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1" name="椭圆 70"/>
          <p:cNvSpPr/>
          <p:nvPr/>
        </p:nvSpPr>
        <p:spPr>
          <a:xfrm>
            <a:off x="1581626" y="180736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2" name="椭圆 71"/>
          <p:cNvSpPr/>
          <p:nvPr/>
        </p:nvSpPr>
        <p:spPr>
          <a:xfrm>
            <a:off x="2022158"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73" name="组合 72"/>
          <p:cNvGrpSpPr/>
          <p:nvPr/>
        </p:nvGrpSpPr>
        <p:grpSpPr>
          <a:xfrm rot="0">
            <a:off x="799148" y="2886551"/>
            <a:ext cx="1090136" cy="89535"/>
            <a:chOff x="2259" y="9374"/>
            <a:chExt cx="1780" cy="146"/>
          </a:xfrm>
        </p:grpSpPr>
        <p:sp>
          <p:nvSpPr>
            <p:cNvPr id="74" name="椭圆 73"/>
            <p:cNvSpPr/>
            <p:nvPr/>
          </p:nvSpPr>
          <p:spPr>
            <a:xfrm>
              <a:off x="2259"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5" name="椭圆 74"/>
            <p:cNvSpPr/>
            <p:nvPr/>
          </p:nvSpPr>
          <p:spPr>
            <a:xfrm>
              <a:off x="3120"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6" name="椭圆 75"/>
            <p:cNvSpPr/>
            <p:nvPr/>
          </p:nvSpPr>
          <p:spPr>
            <a:xfrm>
              <a:off x="3897"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77" name="椭圆 76"/>
          <p:cNvSpPr/>
          <p:nvPr/>
        </p:nvSpPr>
        <p:spPr>
          <a:xfrm>
            <a:off x="2380298" y="2887980"/>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8" name="椭圆 77"/>
          <p:cNvSpPr/>
          <p:nvPr/>
        </p:nvSpPr>
        <p:spPr>
          <a:xfrm>
            <a:off x="2386489" y="138160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9" name="椭圆 78"/>
          <p:cNvSpPr/>
          <p:nvPr/>
        </p:nvSpPr>
        <p:spPr>
          <a:xfrm>
            <a:off x="2007870" y="1021556"/>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0" name="椭圆 79"/>
          <p:cNvSpPr/>
          <p:nvPr/>
        </p:nvSpPr>
        <p:spPr>
          <a:xfrm>
            <a:off x="4092416"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1" name="椭圆 80"/>
          <p:cNvSpPr/>
          <p:nvPr/>
        </p:nvSpPr>
        <p:spPr>
          <a:xfrm>
            <a:off x="4690586"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2" name="椭圆 81"/>
          <p:cNvSpPr/>
          <p:nvPr/>
        </p:nvSpPr>
        <p:spPr>
          <a:xfrm>
            <a:off x="4299109"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3" name="椭圆 82"/>
          <p:cNvSpPr/>
          <p:nvPr/>
        </p:nvSpPr>
        <p:spPr>
          <a:xfrm>
            <a:off x="4942523"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4" name="椭圆 83"/>
          <p:cNvSpPr/>
          <p:nvPr/>
        </p:nvSpPr>
        <p:spPr>
          <a:xfrm>
            <a:off x="3597593" y="63817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5" name="椭圆 84"/>
          <p:cNvSpPr/>
          <p:nvPr/>
        </p:nvSpPr>
        <p:spPr>
          <a:xfrm>
            <a:off x="3597593" y="1062038"/>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6" name="椭圆 85"/>
          <p:cNvSpPr/>
          <p:nvPr/>
        </p:nvSpPr>
        <p:spPr>
          <a:xfrm>
            <a:off x="3597593" y="2282666"/>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7" name="椭圆 86"/>
          <p:cNvSpPr/>
          <p:nvPr/>
        </p:nvSpPr>
        <p:spPr>
          <a:xfrm>
            <a:off x="3597593" y="281368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8" name="椭圆 87"/>
          <p:cNvSpPr/>
          <p:nvPr/>
        </p:nvSpPr>
        <p:spPr>
          <a:xfrm>
            <a:off x="2895600" y="2372678"/>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9" name="文本框 88"/>
          <p:cNvSpPr txBox="1"/>
          <p:nvPr/>
        </p:nvSpPr>
        <p:spPr>
          <a:xfrm>
            <a:off x="3227546" y="45720"/>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C</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90" name="文本框 89"/>
          <p:cNvSpPr txBox="1"/>
          <p:nvPr/>
        </p:nvSpPr>
        <p:spPr>
          <a:xfrm>
            <a:off x="4267676" y="988219"/>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D</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3" name="文本框 12"/>
          <p:cNvSpPr txBox="1"/>
          <p:nvPr>
            <p:custDataLst>
              <p:tags r:id="rId8"/>
            </p:custDataLst>
          </p:nvPr>
        </p:nvSpPr>
        <p:spPr>
          <a:xfrm>
            <a:off x="4056221" y="2063115"/>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E</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4" name="文本框 13"/>
          <p:cNvSpPr txBox="1"/>
          <p:nvPr>
            <p:custDataLst>
              <p:tags r:id="rId9"/>
            </p:custDataLst>
          </p:nvPr>
        </p:nvSpPr>
        <p:spPr>
          <a:xfrm>
            <a:off x="3859530" y="2555081"/>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F</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6" name="矩形 15"/>
          <p:cNvSpPr/>
          <p:nvPr>
            <p:custDataLst>
              <p:tags r:id="rId10"/>
            </p:custDataLst>
          </p:nvPr>
        </p:nvSpPr>
        <p:spPr>
          <a:xfrm>
            <a:off x="741521" y="2670810"/>
            <a:ext cx="219551" cy="177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7" name="文本框 16"/>
          <p:cNvSpPr txBox="1"/>
          <p:nvPr>
            <p:custDataLst>
              <p:tags r:id="rId11"/>
            </p:custDataLst>
          </p:nvPr>
        </p:nvSpPr>
        <p:spPr>
          <a:xfrm>
            <a:off x="325755" y="1565910"/>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2</a:t>
            </a:r>
            <a:endParaRPr lang="en-US" altLang="zh-CN" sz="1050">
              <a:solidFill>
                <a:srgbClr val="002060"/>
              </a:solidFill>
              <a:effectLst>
                <a:outerShdw blurRad="38100" dist="25400" dir="5400000" algn="ctr" rotWithShape="0">
                  <a:srgbClr val="6E747A">
                    <a:alpha val="43000"/>
                  </a:srgbClr>
                </a:outerShdw>
              </a:effectLst>
              <a:sym typeface="+mn-ea"/>
            </a:endParaRPr>
          </a:p>
        </p:txBody>
      </p:sp>
      <p:grpSp>
        <p:nvGrpSpPr>
          <p:cNvPr id="26" name="组合 25"/>
          <p:cNvGrpSpPr/>
          <p:nvPr/>
        </p:nvGrpSpPr>
        <p:grpSpPr>
          <a:xfrm>
            <a:off x="1042511" y="256223"/>
            <a:ext cx="242888" cy="252889"/>
            <a:chOff x="2189" y="538"/>
            <a:chExt cx="510" cy="531"/>
          </a:xfrm>
        </p:grpSpPr>
        <p:sp>
          <p:nvSpPr>
            <p:cNvPr id="15" name="矩形 14"/>
            <p:cNvSpPr/>
            <p:nvPr>
              <p:custDataLst>
                <p:tags r:id="rId12"/>
              </p:custDataLst>
            </p:nvPr>
          </p:nvSpPr>
          <p:spPr>
            <a:xfrm>
              <a:off x="2199" y="578"/>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8" name="文本框 17"/>
            <p:cNvSpPr txBox="1"/>
            <p:nvPr>
              <p:custDataLst>
                <p:tags r:id="rId13"/>
              </p:custDataLst>
            </p:nvPr>
          </p:nvSpPr>
          <p:spPr>
            <a:xfrm>
              <a:off x="2189" y="538"/>
              <a:ext cx="510" cy="531"/>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1</a:t>
              </a:r>
              <a:endParaRPr lang="en-US" altLang="zh-CN" sz="1050">
                <a:solidFill>
                  <a:srgbClr val="002060"/>
                </a:solidFill>
                <a:effectLst>
                  <a:outerShdw blurRad="38100" dist="25400" dir="5400000" algn="ctr" rotWithShape="0">
                    <a:srgbClr val="6E747A">
                      <a:alpha val="43000"/>
                    </a:srgbClr>
                  </a:outerShdw>
                </a:effectLst>
                <a:sym typeface="+mn-ea"/>
              </a:endParaRPr>
            </a:p>
          </p:txBody>
        </p:sp>
      </p:grpSp>
      <p:sp>
        <p:nvSpPr>
          <p:cNvPr id="19" name="文本框 18"/>
          <p:cNvSpPr txBox="1"/>
          <p:nvPr>
            <p:custDataLst>
              <p:tags r:id="rId14"/>
            </p:custDataLst>
          </p:nvPr>
        </p:nvSpPr>
        <p:spPr>
          <a:xfrm>
            <a:off x="741521" y="2650331"/>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3</a:t>
            </a:r>
            <a:endParaRPr lang="en-US" altLang="zh-CN" sz="1050">
              <a:solidFill>
                <a:srgbClr val="002060"/>
              </a:solidFill>
              <a:effectLst>
                <a:outerShdw blurRad="38100" dist="25400" dir="5400000" algn="ctr" rotWithShape="0">
                  <a:srgbClr val="6E747A">
                    <a:alpha val="43000"/>
                  </a:srgbClr>
                </a:outerShdw>
              </a:effectLst>
              <a:sym typeface="+mn-ea"/>
            </a:endParaRPr>
          </a:p>
        </p:txBody>
      </p:sp>
      <p:graphicFrame>
        <p:nvGraphicFramePr>
          <p:cNvPr id="37" name="表格 36"/>
          <p:cNvGraphicFramePr/>
          <p:nvPr>
            <p:custDataLst>
              <p:tags r:id="rId15"/>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38" name="表格 37"/>
          <p:cNvGraphicFramePr/>
          <p:nvPr>
            <p:custDataLst>
              <p:tags r:id="rId16"/>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40" name="圆角矩形 39"/>
          <p:cNvSpPr/>
          <p:nvPr>
            <p:custDataLst>
              <p:tags r:id="rId17"/>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41" name="圆角矩形 40"/>
          <p:cNvSpPr/>
          <p:nvPr>
            <p:custDataLst>
              <p:tags r:id="rId18"/>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graphicFrame>
        <p:nvGraphicFramePr>
          <p:cNvPr id="42" name="表格 41"/>
          <p:cNvGraphicFramePr/>
          <p:nvPr>
            <p:custDataLst>
              <p:tags r:id="rId19"/>
            </p:custDataLst>
          </p:nvPr>
        </p:nvGraphicFramePr>
        <p:xfrm>
          <a:off x="6395720" y="1178560"/>
          <a:ext cx="2664460" cy="617855"/>
        </p:xfrm>
        <a:graphic>
          <a:graphicData uri="http://schemas.openxmlformats.org/drawingml/2006/table">
            <a:tbl>
              <a:tblPr firstRow="1" bandRow="1">
                <a:tableStyleId>{5C22544A-7EE6-4342-B048-85BDC9FD1C3A}</a:tableStyleId>
              </a:tblPr>
              <a:tblGrid>
                <a:gridCol w="666115"/>
                <a:gridCol w="666115"/>
                <a:gridCol w="666115"/>
                <a:gridCol w="666115"/>
              </a:tblGrid>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0.8%</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2.4%</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7.6%</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25.3%</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43" name="表格 42"/>
          <p:cNvGraphicFramePr/>
          <p:nvPr>
            <p:custDataLst>
              <p:tags r:id="rId20"/>
            </p:custDataLst>
          </p:nvPr>
        </p:nvGraphicFramePr>
        <p:xfrm>
          <a:off x="6259830" y="2875598"/>
          <a:ext cx="2835275" cy="704215"/>
        </p:xfrm>
        <a:graphic>
          <a:graphicData uri="http://schemas.openxmlformats.org/drawingml/2006/table">
            <a:tbl>
              <a:tblPr firstRow="1" bandRow="1">
                <a:tableStyleId>{5C22544A-7EE6-4342-B048-85BDC9FD1C3A}</a:tableStyleId>
              </a:tblPr>
              <a:tblGrid>
                <a:gridCol w="472440"/>
                <a:gridCol w="473075"/>
                <a:gridCol w="472440"/>
                <a:gridCol w="513715"/>
                <a:gridCol w="467995"/>
                <a:gridCol w="435610"/>
              </a:tblGrid>
              <a:tr h="704215">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0.8%</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1.2%</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18.3%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3.0%</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1.7%</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54" name="圆角矩形 53">
            <a:hlinkHover r:id="" action="ppaction://hlinkshowjump?jump=nextslide"/>
          </p:cNvPr>
          <p:cNvSpPr/>
          <p:nvPr>
            <p:custDataLst>
              <p:tags r:id="rId21"/>
            </p:custDataLst>
          </p:nvPr>
        </p:nvSpPr>
        <p:spPr>
          <a:xfrm>
            <a:off x="3025616"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开始规划路线</a:t>
            </a:r>
            <a:endParaRPr lang="zh-CN" altLang="en-US" sz="1500">
              <a:sym typeface="+mn-ea"/>
            </a:endParaRPr>
          </a:p>
        </p:txBody>
      </p:sp>
      <p:sp>
        <p:nvSpPr>
          <p:cNvPr id="91" name="圆角矩形 90">
            <a:hlinkClick r:id="" action="ppaction://hlinkshowjump?jump=nextslide"/>
          </p:cNvPr>
          <p:cNvSpPr/>
          <p:nvPr>
            <p:custDataLst>
              <p:tags r:id="rId22"/>
            </p:custDataLst>
          </p:nvPr>
        </p:nvSpPr>
        <p:spPr>
          <a:xfrm>
            <a:off x="4942523"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启动检测车检测</a:t>
            </a:r>
            <a:endParaRPr lang="zh-CN" altLang="en-US" sz="1500">
              <a:sym typeface="+mn-ea"/>
            </a:endParaRPr>
          </a:p>
        </p:txBody>
      </p:sp>
    </p:spTree>
    <p:custDataLst>
      <p:tags r:id="rId2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0" y="-8096"/>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sp>
        <p:nvSpPr>
          <p:cNvPr id="2" name="等腰三角形 1"/>
          <p:cNvSpPr/>
          <p:nvPr/>
        </p:nvSpPr>
        <p:spPr>
          <a:xfrm rot="10800000">
            <a:off x="4317683" y="1218248"/>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等腰三角形 2"/>
          <p:cNvSpPr/>
          <p:nvPr/>
        </p:nvSpPr>
        <p:spPr>
          <a:xfrm rot="16200000">
            <a:off x="3699510" y="2581275"/>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 name="等腰三角形 6"/>
          <p:cNvSpPr/>
          <p:nvPr/>
        </p:nvSpPr>
        <p:spPr>
          <a:xfrm rot="16200000">
            <a:off x="2085499" y="660559"/>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 name="等腰三角形 7"/>
          <p:cNvSpPr/>
          <p:nvPr/>
        </p:nvSpPr>
        <p:spPr>
          <a:xfrm rot="10800000">
            <a:off x="3277553" y="275749"/>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 name="等腰三角形 9"/>
          <p:cNvSpPr/>
          <p:nvPr/>
        </p:nvSpPr>
        <p:spPr>
          <a:xfrm>
            <a:off x="4092416" y="1885950"/>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 name="等腰三角形 10"/>
          <p:cNvSpPr/>
          <p:nvPr/>
        </p:nvSpPr>
        <p:spPr>
          <a:xfrm rot="10800000">
            <a:off x="1488281" y="2710815"/>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6" name="矩形 45"/>
          <p:cNvSpPr/>
          <p:nvPr/>
        </p:nvSpPr>
        <p:spPr>
          <a:xfrm>
            <a:off x="325755" y="1574959"/>
            <a:ext cx="219551" cy="177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52" name="文本框 51"/>
          <p:cNvSpPr txBox="1"/>
          <p:nvPr/>
        </p:nvSpPr>
        <p:spPr>
          <a:xfrm>
            <a:off x="1438275" y="2517934"/>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A</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53" name="文本框 52"/>
          <p:cNvSpPr txBox="1"/>
          <p:nvPr/>
        </p:nvSpPr>
        <p:spPr>
          <a:xfrm>
            <a:off x="2209324" y="633889"/>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B</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56" name="肘形连接符 55"/>
          <p:cNvCxnSpPr/>
          <p:nvPr/>
        </p:nvCxnSpPr>
        <p:spPr>
          <a:xfrm>
            <a:off x="961073" y="543401"/>
            <a:ext cx="2682716" cy="2615565"/>
          </a:xfrm>
          <a:prstGeom prst="bentConnector3">
            <a:avLst>
              <a:gd name="adj1" fmla="val 99908"/>
            </a:avLst>
          </a:prstGeom>
          <a:ln w="63500" cap="rnd">
            <a:round/>
          </a:ln>
        </p:spPr>
        <p:style>
          <a:lnRef idx="1">
            <a:schemeClr val="accent1"/>
          </a:lnRef>
          <a:fillRef idx="0">
            <a:schemeClr val="accent1"/>
          </a:fillRef>
          <a:effectRef idx="0">
            <a:schemeClr val="accent1"/>
          </a:effectRef>
          <a:fontRef idx="minor">
            <a:schemeClr val="tx1"/>
          </a:fontRef>
        </p:style>
      </p:cxnSp>
      <p:cxnSp>
        <p:nvCxnSpPr>
          <p:cNvPr id="57" name="肘形连接符 56"/>
          <p:cNvCxnSpPr/>
          <p:nvPr/>
        </p:nvCxnSpPr>
        <p:spPr>
          <a:xfrm flipV="1">
            <a:off x="163830" y="1839754"/>
            <a:ext cx="4956334" cy="2381"/>
          </a:xfrm>
          <a:prstGeom prst="bentConnector3">
            <a:avLst>
              <a:gd name="adj1" fmla="val 50004"/>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 name="肘形连接符 57"/>
          <p:cNvCxnSpPr/>
          <p:nvPr/>
        </p:nvCxnSpPr>
        <p:spPr>
          <a:xfrm rot="5400000" flipV="1">
            <a:off x="735806" y="1525905"/>
            <a:ext cx="3007519" cy="372428"/>
          </a:xfrm>
          <a:prstGeom prst="bentConnector3">
            <a:avLst>
              <a:gd name="adj1" fmla="val 32695"/>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肘形连接符 58"/>
          <p:cNvCxnSpPr/>
          <p:nvPr/>
        </p:nvCxnSpPr>
        <p:spPr>
          <a:xfrm flipV="1">
            <a:off x="679133" y="1485900"/>
            <a:ext cx="4507706" cy="1444943"/>
          </a:xfrm>
          <a:prstGeom prst="bentConnector3">
            <a:avLst>
              <a:gd name="adj1" fmla="val 50014"/>
            </a:avLst>
          </a:prstGeom>
          <a:ln w="63500" cap="rnd">
            <a:solidFill>
              <a:schemeClr val="accent3">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45306"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1" name="椭圆 60"/>
          <p:cNvSpPr/>
          <p:nvPr/>
        </p:nvSpPr>
        <p:spPr>
          <a:xfrm>
            <a:off x="2386489"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2" name="椭圆 61"/>
          <p:cNvSpPr/>
          <p:nvPr/>
        </p:nvSpPr>
        <p:spPr>
          <a:xfrm>
            <a:off x="2382679" y="231409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3" name="椭圆 62"/>
          <p:cNvSpPr/>
          <p:nvPr/>
        </p:nvSpPr>
        <p:spPr>
          <a:xfrm>
            <a:off x="2895600" y="180784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4" name="椭圆 63"/>
          <p:cNvSpPr/>
          <p:nvPr/>
        </p:nvSpPr>
        <p:spPr>
          <a:xfrm>
            <a:off x="3597593"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5" name="椭圆 64"/>
          <p:cNvSpPr/>
          <p:nvPr/>
        </p:nvSpPr>
        <p:spPr>
          <a:xfrm>
            <a:off x="3597593"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6" name="椭圆 65"/>
          <p:cNvSpPr/>
          <p:nvPr/>
        </p:nvSpPr>
        <p:spPr>
          <a:xfrm>
            <a:off x="2007870"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7" name="椭圆 66"/>
          <p:cNvSpPr/>
          <p:nvPr/>
        </p:nvSpPr>
        <p:spPr>
          <a:xfrm>
            <a:off x="2508409"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8" name="椭圆 67"/>
          <p:cNvSpPr/>
          <p:nvPr/>
        </p:nvSpPr>
        <p:spPr>
          <a:xfrm>
            <a:off x="3064193"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9" name="椭圆 68"/>
          <p:cNvSpPr/>
          <p:nvPr/>
        </p:nvSpPr>
        <p:spPr>
          <a:xfrm>
            <a:off x="1266825"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0" name="椭圆 69"/>
          <p:cNvSpPr/>
          <p:nvPr/>
        </p:nvSpPr>
        <p:spPr>
          <a:xfrm>
            <a:off x="1149191" y="180784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1" name="椭圆 70"/>
          <p:cNvSpPr/>
          <p:nvPr/>
        </p:nvSpPr>
        <p:spPr>
          <a:xfrm>
            <a:off x="1581626" y="180736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2" name="椭圆 71"/>
          <p:cNvSpPr/>
          <p:nvPr/>
        </p:nvSpPr>
        <p:spPr>
          <a:xfrm>
            <a:off x="2022158"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73" name="组合 72"/>
          <p:cNvGrpSpPr/>
          <p:nvPr/>
        </p:nvGrpSpPr>
        <p:grpSpPr>
          <a:xfrm rot="0">
            <a:off x="799148" y="2886551"/>
            <a:ext cx="1090136" cy="89535"/>
            <a:chOff x="2259" y="9374"/>
            <a:chExt cx="1780" cy="146"/>
          </a:xfrm>
        </p:grpSpPr>
        <p:sp>
          <p:nvSpPr>
            <p:cNvPr id="74" name="椭圆 73"/>
            <p:cNvSpPr/>
            <p:nvPr/>
          </p:nvSpPr>
          <p:spPr>
            <a:xfrm>
              <a:off x="2259"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5" name="椭圆 74"/>
            <p:cNvSpPr/>
            <p:nvPr/>
          </p:nvSpPr>
          <p:spPr>
            <a:xfrm>
              <a:off x="3120"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6" name="椭圆 75"/>
            <p:cNvSpPr/>
            <p:nvPr/>
          </p:nvSpPr>
          <p:spPr>
            <a:xfrm>
              <a:off x="3897"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77" name="椭圆 76"/>
          <p:cNvSpPr/>
          <p:nvPr/>
        </p:nvSpPr>
        <p:spPr>
          <a:xfrm>
            <a:off x="2380298" y="2887980"/>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8" name="椭圆 77"/>
          <p:cNvSpPr/>
          <p:nvPr/>
        </p:nvSpPr>
        <p:spPr>
          <a:xfrm>
            <a:off x="2386489" y="138160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9" name="椭圆 78"/>
          <p:cNvSpPr/>
          <p:nvPr/>
        </p:nvSpPr>
        <p:spPr>
          <a:xfrm>
            <a:off x="2007870" y="1021556"/>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0" name="椭圆 79"/>
          <p:cNvSpPr/>
          <p:nvPr/>
        </p:nvSpPr>
        <p:spPr>
          <a:xfrm>
            <a:off x="4092416"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1" name="椭圆 80"/>
          <p:cNvSpPr/>
          <p:nvPr/>
        </p:nvSpPr>
        <p:spPr>
          <a:xfrm>
            <a:off x="4690586"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2" name="椭圆 81"/>
          <p:cNvSpPr/>
          <p:nvPr/>
        </p:nvSpPr>
        <p:spPr>
          <a:xfrm>
            <a:off x="4299109"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3" name="椭圆 82"/>
          <p:cNvSpPr/>
          <p:nvPr/>
        </p:nvSpPr>
        <p:spPr>
          <a:xfrm>
            <a:off x="4942523"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4" name="椭圆 83"/>
          <p:cNvSpPr/>
          <p:nvPr/>
        </p:nvSpPr>
        <p:spPr>
          <a:xfrm>
            <a:off x="3597593" y="63817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5" name="椭圆 84"/>
          <p:cNvSpPr/>
          <p:nvPr/>
        </p:nvSpPr>
        <p:spPr>
          <a:xfrm>
            <a:off x="3597593" y="1062038"/>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6" name="椭圆 85"/>
          <p:cNvSpPr/>
          <p:nvPr/>
        </p:nvSpPr>
        <p:spPr>
          <a:xfrm>
            <a:off x="3597593" y="2282666"/>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7" name="椭圆 86"/>
          <p:cNvSpPr/>
          <p:nvPr/>
        </p:nvSpPr>
        <p:spPr>
          <a:xfrm>
            <a:off x="3597593" y="281368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8" name="椭圆 87"/>
          <p:cNvSpPr/>
          <p:nvPr/>
        </p:nvSpPr>
        <p:spPr>
          <a:xfrm>
            <a:off x="2895600" y="2372678"/>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9" name="文本框 88"/>
          <p:cNvSpPr txBox="1"/>
          <p:nvPr/>
        </p:nvSpPr>
        <p:spPr>
          <a:xfrm>
            <a:off x="3227546" y="45720"/>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C</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90" name="文本框 89"/>
          <p:cNvSpPr txBox="1"/>
          <p:nvPr/>
        </p:nvSpPr>
        <p:spPr>
          <a:xfrm>
            <a:off x="4267676" y="988219"/>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D</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3" name="文本框 12"/>
          <p:cNvSpPr txBox="1"/>
          <p:nvPr>
            <p:custDataLst>
              <p:tags r:id="rId5"/>
            </p:custDataLst>
          </p:nvPr>
        </p:nvSpPr>
        <p:spPr>
          <a:xfrm>
            <a:off x="4056221" y="2063115"/>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E</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4" name="文本框 13"/>
          <p:cNvSpPr txBox="1"/>
          <p:nvPr>
            <p:custDataLst>
              <p:tags r:id="rId6"/>
            </p:custDataLst>
          </p:nvPr>
        </p:nvSpPr>
        <p:spPr>
          <a:xfrm>
            <a:off x="3859530" y="2555081"/>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F</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6" name="矩形 15"/>
          <p:cNvSpPr/>
          <p:nvPr>
            <p:custDataLst>
              <p:tags r:id="rId7"/>
            </p:custDataLst>
          </p:nvPr>
        </p:nvSpPr>
        <p:spPr>
          <a:xfrm>
            <a:off x="741521" y="2670810"/>
            <a:ext cx="219551" cy="177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7" name="文本框 16"/>
          <p:cNvSpPr txBox="1"/>
          <p:nvPr>
            <p:custDataLst>
              <p:tags r:id="rId8"/>
            </p:custDataLst>
          </p:nvPr>
        </p:nvSpPr>
        <p:spPr>
          <a:xfrm>
            <a:off x="325755" y="1565910"/>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2</a:t>
            </a:r>
            <a:endParaRPr lang="en-US" altLang="zh-CN" sz="1050">
              <a:solidFill>
                <a:srgbClr val="002060"/>
              </a:solidFill>
              <a:effectLst>
                <a:outerShdw blurRad="38100" dist="25400" dir="5400000" algn="ctr" rotWithShape="0">
                  <a:srgbClr val="6E747A">
                    <a:alpha val="43000"/>
                  </a:srgbClr>
                </a:outerShdw>
              </a:effectLst>
              <a:sym typeface="+mn-ea"/>
            </a:endParaRPr>
          </a:p>
        </p:txBody>
      </p:sp>
      <p:grpSp>
        <p:nvGrpSpPr>
          <p:cNvPr id="26" name="组合 25"/>
          <p:cNvGrpSpPr/>
          <p:nvPr/>
        </p:nvGrpSpPr>
        <p:grpSpPr>
          <a:xfrm>
            <a:off x="1042511" y="256223"/>
            <a:ext cx="242888" cy="252889"/>
            <a:chOff x="2189" y="538"/>
            <a:chExt cx="510" cy="531"/>
          </a:xfrm>
        </p:grpSpPr>
        <p:sp>
          <p:nvSpPr>
            <p:cNvPr id="15" name="矩形 14"/>
            <p:cNvSpPr/>
            <p:nvPr>
              <p:custDataLst>
                <p:tags r:id="rId9"/>
              </p:custDataLst>
            </p:nvPr>
          </p:nvSpPr>
          <p:spPr>
            <a:xfrm>
              <a:off x="2199" y="578"/>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8" name="文本框 17"/>
            <p:cNvSpPr txBox="1"/>
            <p:nvPr>
              <p:custDataLst>
                <p:tags r:id="rId10"/>
              </p:custDataLst>
            </p:nvPr>
          </p:nvSpPr>
          <p:spPr>
            <a:xfrm>
              <a:off x="2189" y="538"/>
              <a:ext cx="510" cy="531"/>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1</a:t>
              </a:r>
              <a:endParaRPr lang="en-US" altLang="zh-CN" sz="1050">
                <a:solidFill>
                  <a:srgbClr val="002060"/>
                </a:solidFill>
                <a:effectLst>
                  <a:outerShdw blurRad="38100" dist="25400" dir="5400000" algn="ctr" rotWithShape="0">
                    <a:srgbClr val="6E747A">
                      <a:alpha val="43000"/>
                    </a:srgbClr>
                  </a:outerShdw>
                </a:effectLst>
                <a:sym typeface="+mn-ea"/>
              </a:endParaRPr>
            </a:p>
          </p:txBody>
        </p:sp>
      </p:grpSp>
      <p:sp>
        <p:nvSpPr>
          <p:cNvPr id="19" name="文本框 18"/>
          <p:cNvSpPr txBox="1"/>
          <p:nvPr>
            <p:custDataLst>
              <p:tags r:id="rId11"/>
            </p:custDataLst>
          </p:nvPr>
        </p:nvSpPr>
        <p:spPr>
          <a:xfrm>
            <a:off x="741521" y="2650331"/>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3</a:t>
            </a:r>
            <a:endParaRPr lang="en-US" altLang="zh-CN" sz="1050">
              <a:solidFill>
                <a:srgbClr val="002060"/>
              </a:solidFill>
              <a:effectLst>
                <a:outerShdw blurRad="38100" dist="25400" dir="5400000" algn="ctr" rotWithShape="0">
                  <a:srgbClr val="6E747A">
                    <a:alpha val="43000"/>
                  </a:srgbClr>
                </a:outerShdw>
              </a:effectLst>
              <a:sym typeface="+mn-ea"/>
            </a:endParaRPr>
          </a:p>
        </p:txBody>
      </p:sp>
      <p:graphicFrame>
        <p:nvGraphicFramePr>
          <p:cNvPr id="37" name="表格 36"/>
          <p:cNvGraphicFramePr/>
          <p:nvPr>
            <p:custDataLst>
              <p:tags r:id="rId12"/>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38" name="表格 37"/>
          <p:cNvGraphicFramePr/>
          <p:nvPr>
            <p:custDataLst>
              <p:tags r:id="rId13"/>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40" name="圆角矩形 39"/>
          <p:cNvSpPr/>
          <p:nvPr>
            <p:custDataLst>
              <p:tags r:id="rId14"/>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41" name="圆角矩形 40"/>
          <p:cNvSpPr/>
          <p:nvPr>
            <p:custDataLst>
              <p:tags r:id="rId15"/>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graphicFrame>
        <p:nvGraphicFramePr>
          <p:cNvPr id="42" name="表格 41"/>
          <p:cNvGraphicFramePr/>
          <p:nvPr>
            <p:custDataLst>
              <p:tags r:id="rId16"/>
            </p:custDataLst>
          </p:nvPr>
        </p:nvGraphicFramePr>
        <p:xfrm>
          <a:off x="6395720" y="1178560"/>
          <a:ext cx="2664460" cy="617855"/>
        </p:xfrm>
        <a:graphic>
          <a:graphicData uri="http://schemas.openxmlformats.org/drawingml/2006/table">
            <a:tbl>
              <a:tblPr firstRow="1" bandRow="1">
                <a:tableStyleId>{5C22544A-7EE6-4342-B048-85BDC9FD1C3A}</a:tableStyleId>
              </a:tblPr>
              <a:tblGrid>
                <a:gridCol w="666115"/>
                <a:gridCol w="666115"/>
                <a:gridCol w="666115"/>
                <a:gridCol w="666115"/>
              </a:tblGrid>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0.8%</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2.4%</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7.6%</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25.3%</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43" name="表格 42"/>
          <p:cNvGraphicFramePr/>
          <p:nvPr>
            <p:custDataLst>
              <p:tags r:id="rId17"/>
            </p:custDataLst>
          </p:nvPr>
        </p:nvGraphicFramePr>
        <p:xfrm>
          <a:off x="6259830" y="2875598"/>
          <a:ext cx="2835275" cy="704215"/>
        </p:xfrm>
        <a:graphic>
          <a:graphicData uri="http://schemas.openxmlformats.org/drawingml/2006/table">
            <a:tbl>
              <a:tblPr firstRow="1" bandRow="1">
                <a:tableStyleId>{5C22544A-7EE6-4342-B048-85BDC9FD1C3A}</a:tableStyleId>
              </a:tblPr>
              <a:tblGrid>
                <a:gridCol w="472440"/>
                <a:gridCol w="473075"/>
                <a:gridCol w="472440"/>
                <a:gridCol w="513715"/>
                <a:gridCol w="467995"/>
                <a:gridCol w="435610"/>
              </a:tblGrid>
              <a:tr h="704215">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0.8%</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1.2%</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18.3%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3.0%</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1.7%</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54" name="圆角矩形 53">
            <a:hlinkClick r:id="" action="ppaction://hlinkshowjump?jump=nextslide"/>
          </p:cNvPr>
          <p:cNvSpPr/>
          <p:nvPr>
            <p:custDataLst>
              <p:tags r:id="rId18"/>
            </p:custDataLst>
          </p:nvPr>
        </p:nvSpPr>
        <p:spPr>
          <a:xfrm>
            <a:off x="3025616" y="3810000"/>
            <a:ext cx="1599724" cy="11730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500">
                <a:sym typeface="+mn-ea"/>
              </a:rPr>
              <a:t>开始规划路线</a:t>
            </a:r>
            <a:endParaRPr lang="zh-CN" altLang="en-US" sz="1500">
              <a:sym typeface="+mn-ea"/>
            </a:endParaRPr>
          </a:p>
        </p:txBody>
      </p:sp>
      <p:sp>
        <p:nvSpPr>
          <p:cNvPr id="91" name="圆角矩形 90">
            <a:hlinkClick r:id="" action="ppaction://hlinkshowjump?jump=nextslide"/>
          </p:cNvPr>
          <p:cNvSpPr/>
          <p:nvPr>
            <p:custDataLst>
              <p:tags r:id="rId19"/>
            </p:custDataLst>
          </p:nvPr>
        </p:nvSpPr>
        <p:spPr>
          <a:xfrm>
            <a:off x="4942523"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启动检测车检测</a:t>
            </a:r>
            <a:endParaRPr lang="zh-CN" altLang="en-US" sz="1500">
              <a:sym typeface="+mn-ea"/>
            </a:endParaRPr>
          </a:p>
        </p:txBody>
      </p:sp>
      <p:grpSp>
        <p:nvGrpSpPr>
          <p:cNvPr id="5" name="组合 4"/>
          <p:cNvGrpSpPr/>
          <p:nvPr>
            <p:custDataLst>
              <p:tags r:id="rId20"/>
            </p:custDataLst>
          </p:nvPr>
        </p:nvGrpSpPr>
        <p:grpSpPr>
          <a:xfrm>
            <a:off x="4070985" y="2787491"/>
            <a:ext cx="1233964" cy="820579"/>
            <a:chOff x="8748" y="5525"/>
            <a:chExt cx="2591" cy="1723"/>
          </a:xfrm>
        </p:grpSpPr>
        <p:sp>
          <p:nvSpPr>
            <p:cNvPr id="6" name="矩形 5"/>
            <p:cNvSpPr/>
            <p:nvPr>
              <p:custDataLst>
                <p:tags r:id="rId21"/>
              </p:custDataLst>
            </p:nvPr>
          </p:nvSpPr>
          <p:spPr>
            <a:xfrm>
              <a:off x="8748" y="5525"/>
              <a:ext cx="2591" cy="1723"/>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sp>
          <p:nvSpPr>
            <p:cNvPr id="9" name="等腰三角形 8"/>
            <p:cNvSpPr/>
            <p:nvPr/>
          </p:nvSpPr>
          <p:spPr>
            <a:xfrm rot="10800000">
              <a:off x="9222" y="5848"/>
              <a:ext cx="300" cy="372"/>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2" name="矩形 11"/>
            <p:cNvSpPr/>
            <p:nvPr/>
          </p:nvSpPr>
          <p:spPr>
            <a:xfrm>
              <a:off x="9142" y="6460"/>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20" name="文本框 19"/>
            <p:cNvSpPr txBox="1"/>
            <p:nvPr>
              <p:custDataLst>
                <p:tags r:id="rId22"/>
              </p:custDataLst>
            </p:nvPr>
          </p:nvSpPr>
          <p:spPr>
            <a:xfrm>
              <a:off x="9817" y="5792"/>
              <a:ext cx="1362" cy="531"/>
            </a:xfrm>
            <a:prstGeom prst="rect">
              <a:avLst/>
            </a:prstGeom>
            <a:noFill/>
          </p:spPr>
          <p:txBody>
            <a:bodyPr wrap="square" rtlCol="0">
              <a:spAutoFit/>
            </a:bodyPr>
            <a:p>
              <a:pPr algn="l">
                <a:buClrTx/>
                <a:buSzTx/>
                <a:buFontTx/>
              </a:pPr>
              <a:r>
                <a:rPr lang="zh-CN" altLang="en-US" sz="1050">
                  <a:solidFill>
                    <a:srgbClr val="002060"/>
                  </a:solidFill>
                  <a:effectLst>
                    <a:outerShdw blurRad="38100" dist="25400" dir="5400000" algn="ctr" rotWithShape="0">
                      <a:srgbClr val="6E747A">
                        <a:alpha val="43000"/>
                      </a:srgbClr>
                    </a:outerShdw>
                  </a:effectLst>
                </a:rPr>
                <a:t>监测点</a:t>
              </a:r>
              <a:endParaRPr lang="zh-CN" altLang="en-US" sz="1050">
                <a:solidFill>
                  <a:srgbClr val="002060"/>
                </a:solidFill>
                <a:effectLst>
                  <a:outerShdw blurRad="38100" dist="25400" dir="5400000" algn="ctr" rotWithShape="0">
                    <a:srgbClr val="6E747A">
                      <a:alpha val="43000"/>
                    </a:srgbClr>
                  </a:outerShdw>
                </a:effectLst>
              </a:endParaRPr>
            </a:p>
          </p:txBody>
        </p:sp>
        <p:sp>
          <p:nvSpPr>
            <p:cNvPr id="21" name="文本框 20"/>
            <p:cNvSpPr txBox="1"/>
            <p:nvPr/>
          </p:nvSpPr>
          <p:spPr>
            <a:xfrm>
              <a:off x="9817" y="6405"/>
              <a:ext cx="1362" cy="531"/>
            </a:xfrm>
            <a:prstGeom prst="rect">
              <a:avLst/>
            </a:prstGeom>
            <a:noFill/>
          </p:spPr>
          <p:txBody>
            <a:bodyPr wrap="square" rtlCol="0">
              <a:spAutoFit/>
            </a:bodyPr>
            <a:p>
              <a:pPr algn="l">
                <a:buClrTx/>
                <a:buSzTx/>
                <a:buFontTx/>
              </a:pPr>
              <a:r>
                <a:rPr lang="zh-CN" altLang="en-US" sz="1050">
                  <a:solidFill>
                    <a:srgbClr val="002060"/>
                  </a:solidFill>
                  <a:effectLst>
                    <a:outerShdw blurRad="38100" dist="25400" dir="5400000" algn="ctr" rotWithShape="0">
                      <a:srgbClr val="6E747A">
                        <a:alpha val="43000"/>
                      </a:srgbClr>
                    </a:outerShdw>
                  </a:effectLst>
                </a:rPr>
                <a:t>检测车</a:t>
              </a:r>
              <a:endParaRPr lang="zh-CN" altLang="en-US" sz="1050">
                <a:solidFill>
                  <a:srgbClr val="002060"/>
                </a:solidFill>
                <a:effectLst>
                  <a:outerShdw blurRad="38100" dist="25400" dir="5400000" algn="ctr" rotWithShape="0">
                    <a:srgbClr val="6E747A">
                      <a:alpha val="43000"/>
                    </a:srgbClr>
                  </a:outerShdw>
                </a:effectLst>
              </a:endParaRPr>
            </a:p>
          </p:txBody>
        </p:sp>
      </p:grpSp>
    </p:spTree>
    <p:custDataLst>
      <p:tags r:id="rId23"/>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0" y="-8096"/>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sp>
        <p:nvSpPr>
          <p:cNvPr id="2" name="等腰三角形 1"/>
          <p:cNvSpPr/>
          <p:nvPr/>
        </p:nvSpPr>
        <p:spPr>
          <a:xfrm rot="10800000">
            <a:off x="4317683" y="1218248"/>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等腰三角形 2"/>
          <p:cNvSpPr/>
          <p:nvPr/>
        </p:nvSpPr>
        <p:spPr>
          <a:xfrm rot="16200000">
            <a:off x="3699510" y="2581275"/>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 name="等腰三角形 6"/>
          <p:cNvSpPr/>
          <p:nvPr/>
        </p:nvSpPr>
        <p:spPr>
          <a:xfrm rot="16200000">
            <a:off x="2085499" y="660559"/>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 name="等腰三角形 7"/>
          <p:cNvSpPr/>
          <p:nvPr/>
        </p:nvSpPr>
        <p:spPr>
          <a:xfrm rot="10800000">
            <a:off x="3277553" y="275749"/>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 name="等腰三角形 9"/>
          <p:cNvSpPr/>
          <p:nvPr/>
        </p:nvSpPr>
        <p:spPr>
          <a:xfrm>
            <a:off x="4092416" y="1885950"/>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 name="等腰三角形 10"/>
          <p:cNvSpPr/>
          <p:nvPr/>
        </p:nvSpPr>
        <p:spPr>
          <a:xfrm rot="10800000">
            <a:off x="1488281" y="2710815"/>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6" name="矩形 45"/>
          <p:cNvSpPr/>
          <p:nvPr/>
        </p:nvSpPr>
        <p:spPr>
          <a:xfrm>
            <a:off x="325755" y="1574959"/>
            <a:ext cx="219551" cy="177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52" name="文本框 51"/>
          <p:cNvSpPr txBox="1"/>
          <p:nvPr/>
        </p:nvSpPr>
        <p:spPr>
          <a:xfrm>
            <a:off x="1438275" y="2517934"/>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A</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53" name="文本框 52"/>
          <p:cNvSpPr txBox="1"/>
          <p:nvPr/>
        </p:nvSpPr>
        <p:spPr>
          <a:xfrm>
            <a:off x="2209324" y="633889"/>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B</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56" name="肘形连接符 55"/>
          <p:cNvCxnSpPr/>
          <p:nvPr/>
        </p:nvCxnSpPr>
        <p:spPr>
          <a:xfrm>
            <a:off x="961073" y="543401"/>
            <a:ext cx="2682716" cy="2615565"/>
          </a:xfrm>
          <a:prstGeom prst="bentConnector3">
            <a:avLst>
              <a:gd name="adj1" fmla="val 99908"/>
            </a:avLst>
          </a:prstGeom>
          <a:ln w="63500" cap="rnd">
            <a:round/>
          </a:ln>
        </p:spPr>
        <p:style>
          <a:lnRef idx="1">
            <a:schemeClr val="accent1"/>
          </a:lnRef>
          <a:fillRef idx="0">
            <a:schemeClr val="accent1"/>
          </a:fillRef>
          <a:effectRef idx="0">
            <a:schemeClr val="accent1"/>
          </a:effectRef>
          <a:fontRef idx="minor">
            <a:schemeClr val="tx1"/>
          </a:fontRef>
        </p:style>
      </p:cxnSp>
      <p:cxnSp>
        <p:nvCxnSpPr>
          <p:cNvPr id="57" name="肘形连接符 56"/>
          <p:cNvCxnSpPr/>
          <p:nvPr/>
        </p:nvCxnSpPr>
        <p:spPr>
          <a:xfrm flipV="1">
            <a:off x="163830" y="1839754"/>
            <a:ext cx="4956334" cy="2381"/>
          </a:xfrm>
          <a:prstGeom prst="bentConnector3">
            <a:avLst>
              <a:gd name="adj1" fmla="val 50004"/>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 name="肘形连接符 57"/>
          <p:cNvCxnSpPr/>
          <p:nvPr/>
        </p:nvCxnSpPr>
        <p:spPr>
          <a:xfrm rot="5400000" flipV="1">
            <a:off x="735806" y="1525905"/>
            <a:ext cx="3007519" cy="372428"/>
          </a:xfrm>
          <a:prstGeom prst="bentConnector3">
            <a:avLst>
              <a:gd name="adj1" fmla="val 32695"/>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肘形连接符 58"/>
          <p:cNvCxnSpPr/>
          <p:nvPr/>
        </p:nvCxnSpPr>
        <p:spPr>
          <a:xfrm flipV="1">
            <a:off x="679133" y="1485900"/>
            <a:ext cx="4507706" cy="1444943"/>
          </a:xfrm>
          <a:prstGeom prst="bentConnector3">
            <a:avLst>
              <a:gd name="adj1" fmla="val 50014"/>
            </a:avLst>
          </a:prstGeom>
          <a:ln w="63500" cap="rnd">
            <a:solidFill>
              <a:schemeClr val="accent3">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45306"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1" name="椭圆 60"/>
          <p:cNvSpPr/>
          <p:nvPr/>
        </p:nvSpPr>
        <p:spPr>
          <a:xfrm>
            <a:off x="2386489"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2" name="椭圆 61"/>
          <p:cNvSpPr/>
          <p:nvPr/>
        </p:nvSpPr>
        <p:spPr>
          <a:xfrm>
            <a:off x="2382679" y="231409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3" name="椭圆 62"/>
          <p:cNvSpPr/>
          <p:nvPr/>
        </p:nvSpPr>
        <p:spPr>
          <a:xfrm>
            <a:off x="2895600" y="180784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4" name="椭圆 63"/>
          <p:cNvSpPr/>
          <p:nvPr/>
        </p:nvSpPr>
        <p:spPr>
          <a:xfrm>
            <a:off x="3597593"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5" name="椭圆 64"/>
          <p:cNvSpPr/>
          <p:nvPr/>
        </p:nvSpPr>
        <p:spPr>
          <a:xfrm>
            <a:off x="3597593"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6" name="椭圆 65"/>
          <p:cNvSpPr/>
          <p:nvPr/>
        </p:nvSpPr>
        <p:spPr>
          <a:xfrm>
            <a:off x="2007870"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7" name="椭圆 66"/>
          <p:cNvSpPr/>
          <p:nvPr/>
        </p:nvSpPr>
        <p:spPr>
          <a:xfrm>
            <a:off x="2508409"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8" name="椭圆 67"/>
          <p:cNvSpPr/>
          <p:nvPr/>
        </p:nvSpPr>
        <p:spPr>
          <a:xfrm>
            <a:off x="3064193"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9" name="椭圆 68"/>
          <p:cNvSpPr/>
          <p:nvPr/>
        </p:nvSpPr>
        <p:spPr>
          <a:xfrm>
            <a:off x="1266825"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0" name="椭圆 69"/>
          <p:cNvSpPr/>
          <p:nvPr/>
        </p:nvSpPr>
        <p:spPr>
          <a:xfrm>
            <a:off x="1149191" y="180784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1" name="椭圆 70"/>
          <p:cNvSpPr/>
          <p:nvPr/>
        </p:nvSpPr>
        <p:spPr>
          <a:xfrm>
            <a:off x="1581626" y="180736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2" name="椭圆 71"/>
          <p:cNvSpPr/>
          <p:nvPr/>
        </p:nvSpPr>
        <p:spPr>
          <a:xfrm>
            <a:off x="2022158"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73" name="组合 72"/>
          <p:cNvGrpSpPr/>
          <p:nvPr/>
        </p:nvGrpSpPr>
        <p:grpSpPr>
          <a:xfrm rot="0">
            <a:off x="799148" y="2886551"/>
            <a:ext cx="1090136" cy="89535"/>
            <a:chOff x="2259" y="9374"/>
            <a:chExt cx="1780" cy="146"/>
          </a:xfrm>
        </p:grpSpPr>
        <p:sp>
          <p:nvSpPr>
            <p:cNvPr id="74" name="椭圆 73"/>
            <p:cNvSpPr/>
            <p:nvPr/>
          </p:nvSpPr>
          <p:spPr>
            <a:xfrm>
              <a:off x="2259"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5" name="椭圆 74"/>
            <p:cNvSpPr/>
            <p:nvPr/>
          </p:nvSpPr>
          <p:spPr>
            <a:xfrm>
              <a:off x="3120"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6" name="椭圆 75"/>
            <p:cNvSpPr/>
            <p:nvPr/>
          </p:nvSpPr>
          <p:spPr>
            <a:xfrm>
              <a:off x="3897"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77" name="椭圆 76"/>
          <p:cNvSpPr/>
          <p:nvPr/>
        </p:nvSpPr>
        <p:spPr>
          <a:xfrm>
            <a:off x="2380298" y="2887980"/>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8" name="椭圆 77"/>
          <p:cNvSpPr/>
          <p:nvPr/>
        </p:nvSpPr>
        <p:spPr>
          <a:xfrm>
            <a:off x="2386489" y="138160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9" name="椭圆 78"/>
          <p:cNvSpPr/>
          <p:nvPr/>
        </p:nvSpPr>
        <p:spPr>
          <a:xfrm>
            <a:off x="2007870" y="1021556"/>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0" name="椭圆 79"/>
          <p:cNvSpPr/>
          <p:nvPr/>
        </p:nvSpPr>
        <p:spPr>
          <a:xfrm>
            <a:off x="4092416"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1" name="椭圆 80"/>
          <p:cNvSpPr/>
          <p:nvPr/>
        </p:nvSpPr>
        <p:spPr>
          <a:xfrm>
            <a:off x="4690586"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2" name="椭圆 81"/>
          <p:cNvSpPr/>
          <p:nvPr/>
        </p:nvSpPr>
        <p:spPr>
          <a:xfrm>
            <a:off x="4299109"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3" name="椭圆 82"/>
          <p:cNvSpPr/>
          <p:nvPr/>
        </p:nvSpPr>
        <p:spPr>
          <a:xfrm>
            <a:off x="4942523"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4" name="椭圆 83"/>
          <p:cNvSpPr/>
          <p:nvPr/>
        </p:nvSpPr>
        <p:spPr>
          <a:xfrm>
            <a:off x="3597593" y="63817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5" name="椭圆 84"/>
          <p:cNvSpPr/>
          <p:nvPr/>
        </p:nvSpPr>
        <p:spPr>
          <a:xfrm>
            <a:off x="3597593" y="1062038"/>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6" name="椭圆 85"/>
          <p:cNvSpPr/>
          <p:nvPr/>
        </p:nvSpPr>
        <p:spPr>
          <a:xfrm>
            <a:off x="3597593" y="2282666"/>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7" name="椭圆 86"/>
          <p:cNvSpPr/>
          <p:nvPr/>
        </p:nvSpPr>
        <p:spPr>
          <a:xfrm>
            <a:off x="3597593" y="281368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8" name="椭圆 87"/>
          <p:cNvSpPr/>
          <p:nvPr/>
        </p:nvSpPr>
        <p:spPr>
          <a:xfrm>
            <a:off x="2895600" y="2372678"/>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9" name="文本框 88"/>
          <p:cNvSpPr txBox="1"/>
          <p:nvPr/>
        </p:nvSpPr>
        <p:spPr>
          <a:xfrm>
            <a:off x="3227546" y="45720"/>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C</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90" name="文本框 89"/>
          <p:cNvSpPr txBox="1"/>
          <p:nvPr/>
        </p:nvSpPr>
        <p:spPr>
          <a:xfrm>
            <a:off x="4267676" y="988219"/>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D</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3" name="文本框 12"/>
          <p:cNvSpPr txBox="1"/>
          <p:nvPr>
            <p:custDataLst>
              <p:tags r:id="rId5"/>
            </p:custDataLst>
          </p:nvPr>
        </p:nvSpPr>
        <p:spPr>
          <a:xfrm>
            <a:off x="4056221" y="2063115"/>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E</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4" name="文本框 13"/>
          <p:cNvSpPr txBox="1"/>
          <p:nvPr>
            <p:custDataLst>
              <p:tags r:id="rId6"/>
            </p:custDataLst>
          </p:nvPr>
        </p:nvSpPr>
        <p:spPr>
          <a:xfrm>
            <a:off x="3859530" y="2555081"/>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F</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6" name="矩形 15"/>
          <p:cNvSpPr/>
          <p:nvPr>
            <p:custDataLst>
              <p:tags r:id="rId7"/>
            </p:custDataLst>
          </p:nvPr>
        </p:nvSpPr>
        <p:spPr>
          <a:xfrm>
            <a:off x="741521" y="2670810"/>
            <a:ext cx="219551" cy="177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7" name="文本框 16"/>
          <p:cNvSpPr txBox="1"/>
          <p:nvPr>
            <p:custDataLst>
              <p:tags r:id="rId8"/>
            </p:custDataLst>
          </p:nvPr>
        </p:nvSpPr>
        <p:spPr>
          <a:xfrm>
            <a:off x="325755" y="1565910"/>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2</a:t>
            </a:r>
            <a:endParaRPr lang="en-US" altLang="zh-CN" sz="1050">
              <a:solidFill>
                <a:srgbClr val="002060"/>
              </a:solidFill>
              <a:effectLst>
                <a:outerShdw blurRad="38100" dist="25400" dir="5400000" algn="ctr" rotWithShape="0">
                  <a:srgbClr val="6E747A">
                    <a:alpha val="43000"/>
                  </a:srgbClr>
                </a:outerShdw>
              </a:effectLst>
              <a:sym typeface="+mn-ea"/>
            </a:endParaRPr>
          </a:p>
        </p:txBody>
      </p:sp>
      <p:grpSp>
        <p:nvGrpSpPr>
          <p:cNvPr id="26" name="组合 25"/>
          <p:cNvGrpSpPr/>
          <p:nvPr/>
        </p:nvGrpSpPr>
        <p:grpSpPr>
          <a:xfrm>
            <a:off x="1042511" y="256223"/>
            <a:ext cx="242888" cy="252889"/>
            <a:chOff x="2189" y="538"/>
            <a:chExt cx="510" cy="531"/>
          </a:xfrm>
        </p:grpSpPr>
        <p:sp>
          <p:nvSpPr>
            <p:cNvPr id="15" name="矩形 14"/>
            <p:cNvSpPr/>
            <p:nvPr>
              <p:custDataLst>
                <p:tags r:id="rId9"/>
              </p:custDataLst>
            </p:nvPr>
          </p:nvSpPr>
          <p:spPr>
            <a:xfrm>
              <a:off x="2199" y="578"/>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8" name="文本框 17"/>
            <p:cNvSpPr txBox="1"/>
            <p:nvPr>
              <p:custDataLst>
                <p:tags r:id="rId10"/>
              </p:custDataLst>
            </p:nvPr>
          </p:nvSpPr>
          <p:spPr>
            <a:xfrm>
              <a:off x="2189" y="538"/>
              <a:ext cx="510" cy="531"/>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1</a:t>
              </a:r>
              <a:endParaRPr lang="en-US" altLang="zh-CN" sz="1050">
                <a:solidFill>
                  <a:srgbClr val="002060"/>
                </a:solidFill>
                <a:effectLst>
                  <a:outerShdw blurRad="38100" dist="25400" dir="5400000" algn="ctr" rotWithShape="0">
                    <a:srgbClr val="6E747A">
                      <a:alpha val="43000"/>
                    </a:srgbClr>
                  </a:outerShdw>
                </a:effectLst>
                <a:sym typeface="+mn-ea"/>
              </a:endParaRPr>
            </a:p>
          </p:txBody>
        </p:sp>
      </p:grpSp>
      <p:sp>
        <p:nvSpPr>
          <p:cNvPr id="19" name="文本框 18"/>
          <p:cNvSpPr txBox="1"/>
          <p:nvPr>
            <p:custDataLst>
              <p:tags r:id="rId11"/>
            </p:custDataLst>
          </p:nvPr>
        </p:nvSpPr>
        <p:spPr>
          <a:xfrm>
            <a:off x="741521" y="2650331"/>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3</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25" name="肘形连接符 24"/>
          <p:cNvCxnSpPr/>
          <p:nvPr/>
        </p:nvCxnSpPr>
        <p:spPr>
          <a:xfrm>
            <a:off x="1136333" y="545306"/>
            <a:ext cx="3251835" cy="940594"/>
          </a:xfrm>
          <a:prstGeom prst="bentConnector3">
            <a:avLst>
              <a:gd name="adj1" fmla="val 77021"/>
            </a:avLst>
          </a:prstGeom>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aphicFrame>
        <p:nvGraphicFramePr>
          <p:cNvPr id="37" name="表格 36"/>
          <p:cNvGraphicFramePr/>
          <p:nvPr>
            <p:custDataLst>
              <p:tags r:id="rId12"/>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38" name="表格 37"/>
          <p:cNvGraphicFramePr/>
          <p:nvPr>
            <p:custDataLst>
              <p:tags r:id="rId13"/>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40" name="圆角矩形 39"/>
          <p:cNvSpPr/>
          <p:nvPr>
            <p:custDataLst>
              <p:tags r:id="rId14"/>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41" name="圆角矩形 40"/>
          <p:cNvSpPr/>
          <p:nvPr>
            <p:custDataLst>
              <p:tags r:id="rId15"/>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graphicFrame>
        <p:nvGraphicFramePr>
          <p:cNvPr id="42" name="表格 41"/>
          <p:cNvGraphicFramePr/>
          <p:nvPr>
            <p:custDataLst>
              <p:tags r:id="rId16"/>
            </p:custDataLst>
          </p:nvPr>
        </p:nvGraphicFramePr>
        <p:xfrm>
          <a:off x="6395720" y="1178560"/>
          <a:ext cx="2667000" cy="617855"/>
        </p:xfrm>
        <a:graphic>
          <a:graphicData uri="http://schemas.openxmlformats.org/drawingml/2006/table">
            <a:tbl>
              <a:tblPr firstRow="1" bandRow="1">
                <a:tableStyleId>{5C22544A-7EE6-4342-B048-85BDC9FD1C3A}</a:tableStyleId>
              </a:tblPr>
              <a:tblGrid>
                <a:gridCol w="666750"/>
                <a:gridCol w="666750"/>
                <a:gridCol w="666750"/>
                <a:gridCol w="666750"/>
              </a:tblGrid>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0.8%</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2.4%</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7.6%</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25.3%</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43" name="表格 42"/>
          <p:cNvGraphicFramePr/>
          <p:nvPr>
            <p:custDataLst>
              <p:tags r:id="rId17"/>
            </p:custDataLst>
          </p:nvPr>
        </p:nvGraphicFramePr>
        <p:xfrm>
          <a:off x="6259830" y="2875598"/>
          <a:ext cx="2835275" cy="704215"/>
        </p:xfrm>
        <a:graphic>
          <a:graphicData uri="http://schemas.openxmlformats.org/drawingml/2006/table">
            <a:tbl>
              <a:tblPr firstRow="1" bandRow="1">
                <a:tableStyleId>{5C22544A-7EE6-4342-B048-85BDC9FD1C3A}</a:tableStyleId>
              </a:tblPr>
              <a:tblGrid>
                <a:gridCol w="472440"/>
                <a:gridCol w="473075"/>
                <a:gridCol w="472440"/>
                <a:gridCol w="513715"/>
                <a:gridCol w="467995"/>
                <a:gridCol w="435610"/>
              </a:tblGrid>
              <a:tr h="704215">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0.8%</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1.2%</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18.3%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3.0%</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1.7%</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54" name="圆角矩形 53"/>
          <p:cNvSpPr/>
          <p:nvPr>
            <p:custDataLst>
              <p:tags r:id="rId18"/>
            </p:custDataLst>
          </p:nvPr>
        </p:nvSpPr>
        <p:spPr>
          <a:xfrm>
            <a:off x="3025616"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开始规划路线</a:t>
            </a:r>
            <a:endParaRPr lang="zh-CN" altLang="en-US" sz="1500">
              <a:sym typeface="+mn-ea"/>
            </a:endParaRPr>
          </a:p>
        </p:txBody>
      </p:sp>
      <p:sp>
        <p:nvSpPr>
          <p:cNvPr id="91" name="圆角矩形 90">
            <a:hlinkHover r:id="" action="ppaction://hlinkshowjump?jump=nextslide"/>
          </p:cNvPr>
          <p:cNvSpPr/>
          <p:nvPr>
            <p:custDataLst>
              <p:tags r:id="rId19"/>
            </p:custDataLst>
          </p:nvPr>
        </p:nvSpPr>
        <p:spPr>
          <a:xfrm>
            <a:off x="4942523"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启动检测车检测</a:t>
            </a:r>
            <a:endParaRPr lang="zh-CN" altLang="en-US" sz="1500">
              <a:sym typeface="+mn-ea"/>
            </a:endParaRPr>
          </a:p>
        </p:txBody>
      </p:sp>
      <p:grpSp>
        <p:nvGrpSpPr>
          <p:cNvPr id="4" name="组合 3"/>
          <p:cNvGrpSpPr/>
          <p:nvPr>
            <p:custDataLst>
              <p:tags r:id="rId20"/>
            </p:custDataLst>
          </p:nvPr>
        </p:nvGrpSpPr>
        <p:grpSpPr>
          <a:xfrm>
            <a:off x="4070985" y="2787491"/>
            <a:ext cx="1233964" cy="820579"/>
            <a:chOff x="8748" y="5525"/>
            <a:chExt cx="2591" cy="1723"/>
          </a:xfrm>
        </p:grpSpPr>
        <p:sp>
          <p:nvSpPr>
            <p:cNvPr id="5" name="矩形 4"/>
            <p:cNvSpPr/>
            <p:nvPr>
              <p:custDataLst>
                <p:tags r:id="rId21"/>
              </p:custDataLst>
            </p:nvPr>
          </p:nvSpPr>
          <p:spPr>
            <a:xfrm>
              <a:off x="8748" y="5525"/>
              <a:ext cx="2591" cy="1723"/>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sp>
          <p:nvSpPr>
            <p:cNvPr id="6" name="等腰三角形 5"/>
            <p:cNvSpPr/>
            <p:nvPr/>
          </p:nvSpPr>
          <p:spPr>
            <a:xfrm rot="10800000">
              <a:off x="9222" y="5848"/>
              <a:ext cx="300" cy="372"/>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 name="矩形 8"/>
            <p:cNvSpPr/>
            <p:nvPr/>
          </p:nvSpPr>
          <p:spPr>
            <a:xfrm>
              <a:off x="9142" y="6460"/>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2" name="文本框 11"/>
            <p:cNvSpPr txBox="1"/>
            <p:nvPr>
              <p:custDataLst>
                <p:tags r:id="rId22"/>
              </p:custDataLst>
            </p:nvPr>
          </p:nvSpPr>
          <p:spPr>
            <a:xfrm>
              <a:off x="9817" y="5792"/>
              <a:ext cx="1362" cy="531"/>
            </a:xfrm>
            <a:prstGeom prst="rect">
              <a:avLst/>
            </a:prstGeom>
            <a:noFill/>
          </p:spPr>
          <p:txBody>
            <a:bodyPr wrap="square" rtlCol="0">
              <a:spAutoFit/>
            </a:bodyPr>
            <a:p>
              <a:pPr algn="l">
                <a:buClrTx/>
                <a:buSzTx/>
                <a:buFontTx/>
              </a:pPr>
              <a:r>
                <a:rPr lang="zh-CN" altLang="en-US" sz="1050">
                  <a:solidFill>
                    <a:srgbClr val="002060"/>
                  </a:solidFill>
                  <a:effectLst>
                    <a:outerShdw blurRad="38100" dist="25400" dir="5400000" algn="ctr" rotWithShape="0">
                      <a:srgbClr val="6E747A">
                        <a:alpha val="43000"/>
                      </a:srgbClr>
                    </a:outerShdw>
                  </a:effectLst>
                </a:rPr>
                <a:t>监测点</a:t>
              </a:r>
              <a:endParaRPr lang="zh-CN" altLang="en-US" sz="1050">
                <a:solidFill>
                  <a:srgbClr val="002060"/>
                </a:solidFill>
                <a:effectLst>
                  <a:outerShdw blurRad="38100" dist="25400" dir="5400000" algn="ctr" rotWithShape="0">
                    <a:srgbClr val="6E747A">
                      <a:alpha val="43000"/>
                    </a:srgbClr>
                  </a:outerShdw>
                </a:effectLst>
              </a:endParaRPr>
            </a:p>
          </p:txBody>
        </p:sp>
        <p:sp>
          <p:nvSpPr>
            <p:cNvPr id="20" name="文本框 19"/>
            <p:cNvSpPr txBox="1"/>
            <p:nvPr/>
          </p:nvSpPr>
          <p:spPr>
            <a:xfrm>
              <a:off x="9817" y="6405"/>
              <a:ext cx="1362" cy="531"/>
            </a:xfrm>
            <a:prstGeom prst="rect">
              <a:avLst/>
            </a:prstGeom>
            <a:noFill/>
          </p:spPr>
          <p:txBody>
            <a:bodyPr wrap="square" rtlCol="0">
              <a:spAutoFit/>
            </a:bodyPr>
            <a:p>
              <a:pPr algn="l">
                <a:buClrTx/>
                <a:buSzTx/>
                <a:buFontTx/>
              </a:pPr>
              <a:r>
                <a:rPr lang="zh-CN" altLang="en-US" sz="1050">
                  <a:solidFill>
                    <a:srgbClr val="002060"/>
                  </a:solidFill>
                  <a:effectLst>
                    <a:outerShdw blurRad="38100" dist="25400" dir="5400000" algn="ctr" rotWithShape="0">
                      <a:srgbClr val="6E747A">
                        <a:alpha val="43000"/>
                      </a:srgbClr>
                    </a:outerShdw>
                  </a:effectLst>
                </a:rPr>
                <a:t>检测车</a:t>
              </a:r>
              <a:endParaRPr lang="zh-CN" altLang="en-US" sz="1050">
                <a:solidFill>
                  <a:srgbClr val="002060"/>
                </a:solidFill>
                <a:effectLst>
                  <a:outerShdw blurRad="38100" dist="25400" dir="5400000" algn="ctr" rotWithShape="0">
                    <a:srgbClr val="6E747A">
                      <a:alpha val="43000"/>
                    </a:srgbClr>
                  </a:outerShdw>
                </a:effectLst>
              </a:endParaRPr>
            </a:p>
          </p:txBody>
        </p:sp>
      </p:grpSp>
    </p:spTree>
    <p:custDataLst>
      <p:tags r:id="rId23"/>
    </p:custData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000" fill="hold">
                                          <p:stCondLst>
                                            <p:cond delay="0"/>
                                          </p:stCondLst>
                                        </p:cTn>
                                        <p:tgtEl>
                                          <p:spTgt spid="25"/>
                                        </p:tgtEl>
                                        <p:attrNameLst>
                                          <p:attrName>style.visibility</p:attrName>
                                        </p:attrNameLst>
                                      </p:cBhvr>
                                      <p:to>
                                        <p:strVal val="visible"/>
                                      </p:to>
                                    </p:set>
                                    <p:animEffect transition="in" filter="dissolve">
                                      <p:cBhvr>
                                        <p:cTn id="7" dur="1000"/>
                                        <p:tgtEl>
                                          <p:spTgt spid="25"/>
                                        </p:tgtEl>
                                      </p:cBhvr>
                                    </p:animEffect>
                                  </p:childTnLst>
                                </p:cTn>
                              </p:par>
                            </p:childTnLst>
                          </p:cTn>
                        </p:par>
                        <p:par>
                          <p:cTn id="8" fill="hold">
                            <p:stCondLst>
                              <p:cond delay="1000"/>
                            </p:stCondLst>
                            <p:childTnLst>
                              <p:par>
                                <p:cTn id="9" presetID="0" presetClass="path" presetSubtype="0" accel="50000" decel="50000" fill="hold" nodeType="afterEffect">
                                  <p:stCondLst>
                                    <p:cond delay="0"/>
                                  </p:stCondLst>
                                  <p:childTnLst>
                                    <p:animMotion origin="layout" path="M 0 0 L 0 0.029537 " pathEditMode="relative" ptsTypes="">
                                      <p:cBhvr>
                                        <p:cTn id="10" dur="1000" fill="hold"/>
                                        <p:tgtEl>
                                          <p:spTgt spid="26"/>
                                        </p:tgtEl>
                                        <p:attrNameLst>
                                          <p:attrName>ppt_x</p:attrName>
                                          <p:attrName>ppt_y</p:attrName>
                                        </p:attrNameLst>
                                      </p:cBhvr>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0.00257767 0.0327224 L 0.271329 0.0327224 L 0.271329 0.215593 L 0.353048 0.215593 " pathEditMode="relative" rAng="0" ptsTypes="">
                                      <p:cBhvr>
                                        <p:cTn id="13" dur="5000" fill="hold"/>
                                        <p:tgtEl>
                                          <p:spTgt spid="26"/>
                                        </p:tgtEl>
                                        <p:attrNameLst>
                                          <p:attrName>ppt_x</p:attrName>
                                          <p:attrName>ppt_y</p:attrName>
                                        </p:attrNameLst>
                                      </p:cBhvr>
                                      <p:rCtr x="178" y="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0" y="-8096"/>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sp>
        <p:nvSpPr>
          <p:cNvPr id="2" name="等腰三角形 1"/>
          <p:cNvSpPr/>
          <p:nvPr/>
        </p:nvSpPr>
        <p:spPr>
          <a:xfrm rot="10800000">
            <a:off x="4317683" y="1218248"/>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等腰三角形 2"/>
          <p:cNvSpPr/>
          <p:nvPr/>
        </p:nvSpPr>
        <p:spPr>
          <a:xfrm rot="16200000">
            <a:off x="3699510" y="2581275"/>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 name="等腰三角形 6"/>
          <p:cNvSpPr/>
          <p:nvPr/>
        </p:nvSpPr>
        <p:spPr>
          <a:xfrm rot="16200000">
            <a:off x="2085499" y="660559"/>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 name="等腰三角形 7"/>
          <p:cNvSpPr/>
          <p:nvPr/>
        </p:nvSpPr>
        <p:spPr>
          <a:xfrm rot="10800000">
            <a:off x="3277553" y="275749"/>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 name="等腰三角形 9"/>
          <p:cNvSpPr/>
          <p:nvPr/>
        </p:nvSpPr>
        <p:spPr>
          <a:xfrm>
            <a:off x="4092416" y="1885950"/>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 name="等腰三角形 10"/>
          <p:cNvSpPr/>
          <p:nvPr/>
        </p:nvSpPr>
        <p:spPr>
          <a:xfrm rot="10800000">
            <a:off x="1488281" y="2710815"/>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6" name="矩形 45"/>
          <p:cNvSpPr/>
          <p:nvPr/>
        </p:nvSpPr>
        <p:spPr>
          <a:xfrm>
            <a:off x="325755" y="1574959"/>
            <a:ext cx="219551" cy="177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52" name="文本框 51"/>
          <p:cNvSpPr txBox="1"/>
          <p:nvPr/>
        </p:nvSpPr>
        <p:spPr>
          <a:xfrm>
            <a:off x="1438275" y="2517934"/>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A</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53" name="文本框 52"/>
          <p:cNvSpPr txBox="1"/>
          <p:nvPr/>
        </p:nvSpPr>
        <p:spPr>
          <a:xfrm>
            <a:off x="2209324" y="633889"/>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B</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56" name="肘形连接符 55"/>
          <p:cNvCxnSpPr/>
          <p:nvPr/>
        </p:nvCxnSpPr>
        <p:spPr>
          <a:xfrm>
            <a:off x="961073" y="543401"/>
            <a:ext cx="2682716" cy="2615565"/>
          </a:xfrm>
          <a:prstGeom prst="bentConnector3">
            <a:avLst>
              <a:gd name="adj1" fmla="val 99908"/>
            </a:avLst>
          </a:prstGeom>
          <a:ln w="63500" cap="rnd">
            <a:round/>
          </a:ln>
        </p:spPr>
        <p:style>
          <a:lnRef idx="1">
            <a:schemeClr val="accent1"/>
          </a:lnRef>
          <a:fillRef idx="0">
            <a:schemeClr val="accent1"/>
          </a:fillRef>
          <a:effectRef idx="0">
            <a:schemeClr val="accent1"/>
          </a:effectRef>
          <a:fontRef idx="minor">
            <a:schemeClr val="tx1"/>
          </a:fontRef>
        </p:style>
      </p:cxnSp>
      <p:cxnSp>
        <p:nvCxnSpPr>
          <p:cNvPr id="57" name="肘形连接符 56"/>
          <p:cNvCxnSpPr/>
          <p:nvPr/>
        </p:nvCxnSpPr>
        <p:spPr>
          <a:xfrm flipV="1">
            <a:off x="163830" y="1839754"/>
            <a:ext cx="4956334" cy="2381"/>
          </a:xfrm>
          <a:prstGeom prst="bentConnector3">
            <a:avLst>
              <a:gd name="adj1" fmla="val 50004"/>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 name="肘形连接符 57"/>
          <p:cNvCxnSpPr/>
          <p:nvPr/>
        </p:nvCxnSpPr>
        <p:spPr>
          <a:xfrm rot="5400000" flipV="1">
            <a:off x="735806" y="1525905"/>
            <a:ext cx="3007519" cy="372428"/>
          </a:xfrm>
          <a:prstGeom prst="bentConnector3">
            <a:avLst>
              <a:gd name="adj1" fmla="val 32695"/>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肘形连接符 58"/>
          <p:cNvCxnSpPr/>
          <p:nvPr/>
        </p:nvCxnSpPr>
        <p:spPr>
          <a:xfrm flipV="1">
            <a:off x="679133" y="1485900"/>
            <a:ext cx="4507706" cy="1444943"/>
          </a:xfrm>
          <a:prstGeom prst="bentConnector3">
            <a:avLst>
              <a:gd name="adj1" fmla="val 50014"/>
            </a:avLst>
          </a:prstGeom>
          <a:ln w="63500" cap="rnd">
            <a:solidFill>
              <a:schemeClr val="accent3">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45306"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1" name="椭圆 60"/>
          <p:cNvSpPr/>
          <p:nvPr/>
        </p:nvSpPr>
        <p:spPr>
          <a:xfrm>
            <a:off x="2386489"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2" name="椭圆 61"/>
          <p:cNvSpPr/>
          <p:nvPr/>
        </p:nvSpPr>
        <p:spPr>
          <a:xfrm>
            <a:off x="2382679" y="231409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3" name="椭圆 62"/>
          <p:cNvSpPr/>
          <p:nvPr/>
        </p:nvSpPr>
        <p:spPr>
          <a:xfrm>
            <a:off x="2895600" y="180784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4" name="椭圆 63"/>
          <p:cNvSpPr/>
          <p:nvPr/>
        </p:nvSpPr>
        <p:spPr>
          <a:xfrm>
            <a:off x="3597593"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5" name="椭圆 64"/>
          <p:cNvSpPr/>
          <p:nvPr/>
        </p:nvSpPr>
        <p:spPr>
          <a:xfrm>
            <a:off x="3597593"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6" name="椭圆 65"/>
          <p:cNvSpPr/>
          <p:nvPr/>
        </p:nvSpPr>
        <p:spPr>
          <a:xfrm>
            <a:off x="2007870"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7" name="椭圆 66"/>
          <p:cNvSpPr/>
          <p:nvPr/>
        </p:nvSpPr>
        <p:spPr>
          <a:xfrm>
            <a:off x="2508409"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8" name="椭圆 67"/>
          <p:cNvSpPr/>
          <p:nvPr/>
        </p:nvSpPr>
        <p:spPr>
          <a:xfrm>
            <a:off x="3064193"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9" name="椭圆 68"/>
          <p:cNvSpPr/>
          <p:nvPr/>
        </p:nvSpPr>
        <p:spPr>
          <a:xfrm>
            <a:off x="1266825"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0" name="椭圆 69"/>
          <p:cNvSpPr/>
          <p:nvPr/>
        </p:nvSpPr>
        <p:spPr>
          <a:xfrm>
            <a:off x="1149191" y="180784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1" name="椭圆 70"/>
          <p:cNvSpPr/>
          <p:nvPr/>
        </p:nvSpPr>
        <p:spPr>
          <a:xfrm>
            <a:off x="1581626" y="180736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2" name="椭圆 71"/>
          <p:cNvSpPr/>
          <p:nvPr/>
        </p:nvSpPr>
        <p:spPr>
          <a:xfrm>
            <a:off x="2022158"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73" name="组合 72"/>
          <p:cNvGrpSpPr/>
          <p:nvPr/>
        </p:nvGrpSpPr>
        <p:grpSpPr>
          <a:xfrm rot="0">
            <a:off x="799148" y="2886551"/>
            <a:ext cx="1090136" cy="89535"/>
            <a:chOff x="2259" y="9374"/>
            <a:chExt cx="1780" cy="146"/>
          </a:xfrm>
        </p:grpSpPr>
        <p:sp>
          <p:nvSpPr>
            <p:cNvPr id="74" name="椭圆 73"/>
            <p:cNvSpPr/>
            <p:nvPr/>
          </p:nvSpPr>
          <p:spPr>
            <a:xfrm>
              <a:off x="2259"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5" name="椭圆 74"/>
            <p:cNvSpPr/>
            <p:nvPr/>
          </p:nvSpPr>
          <p:spPr>
            <a:xfrm>
              <a:off x="3120"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6" name="椭圆 75"/>
            <p:cNvSpPr/>
            <p:nvPr/>
          </p:nvSpPr>
          <p:spPr>
            <a:xfrm>
              <a:off x="3897"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77" name="椭圆 76"/>
          <p:cNvSpPr/>
          <p:nvPr/>
        </p:nvSpPr>
        <p:spPr>
          <a:xfrm>
            <a:off x="2380298" y="2887980"/>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8" name="椭圆 77"/>
          <p:cNvSpPr/>
          <p:nvPr/>
        </p:nvSpPr>
        <p:spPr>
          <a:xfrm>
            <a:off x="2386489" y="138160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9" name="椭圆 78"/>
          <p:cNvSpPr/>
          <p:nvPr/>
        </p:nvSpPr>
        <p:spPr>
          <a:xfrm>
            <a:off x="2007870" y="1021556"/>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0" name="椭圆 79"/>
          <p:cNvSpPr/>
          <p:nvPr/>
        </p:nvSpPr>
        <p:spPr>
          <a:xfrm>
            <a:off x="4092416"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1" name="椭圆 80"/>
          <p:cNvSpPr/>
          <p:nvPr/>
        </p:nvSpPr>
        <p:spPr>
          <a:xfrm>
            <a:off x="4690586"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2" name="椭圆 81"/>
          <p:cNvSpPr/>
          <p:nvPr/>
        </p:nvSpPr>
        <p:spPr>
          <a:xfrm>
            <a:off x="4299109"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3" name="椭圆 82"/>
          <p:cNvSpPr/>
          <p:nvPr/>
        </p:nvSpPr>
        <p:spPr>
          <a:xfrm>
            <a:off x="4942523"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4" name="椭圆 83"/>
          <p:cNvSpPr/>
          <p:nvPr/>
        </p:nvSpPr>
        <p:spPr>
          <a:xfrm>
            <a:off x="3597593" y="63817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5" name="椭圆 84"/>
          <p:cNvSpPr/>
          <p:nvPr/>
        </p:nvSpPr>
        <p:spPr>
          <a:xfrm>
            <a:off x="3597593" y="1062038"/>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6" name="椭圆 85"/>
          <p:cNvSpPr/>
          <p:nvPr/>
        </p:nvSpPr>
        <p:spPr>
          <a:xfrm>
            <a:off x="3597593" y="2282666"/>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7" name="椭圆 86"/>
          <p:cNvSpPr/>
          <p:nvPr/>
        </p:nvSpPr>
        <p:spPr>
          <a:xfrm>
            <a:off x="3597593" y="281368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8" name="椭圆 87"/>
          <p:cNvSpPr/>
          <p:nvPr/>
        </p:nvSpPr>
        <p:spPr>
          <a:xfrm>
            <a:off x="2895600" y="2372678"/>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9" name="文本框 88"/>
          <p:cNvSpPr txBox="1"/>
          <p:nvPr/>
        </p:nvSpPr>
        <p:spPr>
          <a:xfrm>
            <a:off x="3227546" y="45720"/>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C</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90" name="文本框 89"/>
          <p:cNvSpPr txBox="1"/>
          <p:nvPr/>
        </p:nvSpPr>
        <p:spPr>
          <a:xfrm>
            <a:off x="4267676" y="988219"/>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D</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3" name="文本框 12"/>
          <p:cNvSpPr txBox="1"/>
          <p:nvPr>
            <p:custDataLst>
              <p:tags r:id="rId5"/>
            </p:custDataLst>
          </p:nvPr>
        </p:nvSpPr>
        <p:spPr>
          <a:xfrm>
            <a:off x="4056221" y="2063115"/>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E</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4" name="文本框 13"/>
          <p:cNvSpPr txBox="1"/>
          <p:nvPr>
            <p:custDataLst>
              <p:tags r:id="rId6"/>
            </p:custDataLst>
          </p:nvPr>
        </p:nvSpPr>
        <p:spPr>
          <a:xfrm>
            <a:off x="3859530" y="2555081"/>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F</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6" name="矩形 15"/>
          <p:cNvSpPr/>
          <p:nvPr>
            <p:custDataLst>
              <p:tags r:id="rId7"/>
            </p:custDataLst>
          </p:nvPr>
        </p:nvSpPr>
        <p:spPr>
          <a:xfrm>
            <a:off x="741521" y="2670810"/>
            <a:ext cx="219551" cy="177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7" name="文本框 16"/>
          <p:cNvSpPr txBox="1"/>
          <p:nvPr>
            <p:custDataLst>
              <p:tags r:id="rId8"/>
            </p:custDataLst>
          </p:nvPr>
        </p:nvSpPr>
        <p:spPr>
          <a:xfrm>
            <a:off x="325755" y="1565910"/>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2</a:t>
            </a:r>
            <a:endParaRPr lang="en-US" altLang="zh-CN" sz="1050">
              <a:solidFill>
                <a:srgbClr val="002060"/>
              </a:solidFill>
              <a:effectLst>
                <a:outerShdw blurRad="38100" dist="25400" dir="5400000" algn="ctr" rotWithShape="0">
                  <a:srgbClr val="6E747A">
                    <a:alpha val="43000"/>
                  </a:srgbClr>
                </a:outerShdw>
              </a:effectLst>
              <a:sym typeface="+mn-ea"/>
            </a:endParaRPr>
          </a:p>
        </p:txBody>
      </p:sp>
      <p:grpSp>
        <p:nvGrpSpPr>
          <p:cNvPr id="26" name="组合 25"/>
          <p:cNvGrpSpPr/>
          <p:nvPr/>
        </p:nvGrpSpPr>
        <p:grpSpPr>
          <a:xfrm>
            <a:off x="4267676" y="1371124"/>
            <a:ext cx="242888" cy="252889"/>
            <a:chOff x="2189" y="538"/>
            <a:chExt cx="510" cy="531"/>
          </a:xfrm>
        </p:grpSpPr>
        <p:sp>
          <p:nvSpPr>
            <p:cNvPr id="15" name="矩形 14"/>
            <p:cNvSpPr/>
            <p:nvPr>
              <p:custDataLst>
                <p:tags r:id="rId9"/>
              </p:custDataLst>
            </p:nvPr>
          </p:nvSpPr>
          <p:spPr>
            <a:xfrm>
              <a:off x="2199" y="578"/>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8" name="文本框 17"/>
            <p:cNvSpPr txBox="1"/>
            <p:nvPr>
              <p:custDataLst>
                <p:tags r:id="rId10"/>
              </p:custDataLst>
            </p:nvPr>
          </p:nvSpPr>
          <p:spPr>
            <a:xfrm>
              <a:off x="2189" y="538"/>
              <a:ext cx="510" cy="531"/>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1</a:t>
              </a:r>
              <a:endParaRPr lang="en-US" altLang="zh-CN" sz="1050">
                <a:solidFill>
                  <a:srgbClr val="002060"/>
                </a:solidFill>
                <a:effectLst>
                  <a:outerShdw blurRad="38100" dist="25400" dir="5400000" algn="ctr" rotWithShape="0">
                    <a:srgbClr val="6E747A">
                      <a:alpha val="43000"/>
                    </a:srgbClr>
                  </a:outerShdw>
                </a:effectLst>
                <a:sym typeface="+mn-ea"/>
              </a:endParaRPr>
            </a:p>
          </p:txBody>
        </p:sp>
      </p:grpSp>
      <p:sp>
        <p:nvSpPr>
          <p:cNvPr id="19" name="文本框 18"/>
          <p:cNvSpPr txBox="1"/>
          <p:nvPr>
            <p:custDataLst>
              <p:tags r:id="rId11"/>
            </p:custDataLst>
          </p:nvPr>
        </p:nvSpPr>
        <p:spPr>
          <a:xfrm>
            <a:off x="741521" y="2650331"/>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3</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25" name="肘形连接符 24"/>
          <p:cNvCxnSpPr/>
          <p:nvPr/>
        </p:nvCxnSpPr>
        <p:spPr>
          <a:xfrm>
            <a:off x="1136333" y="545306"/>
            <a:ext cx="3251835" cy="940594"/>
          </a:xfrm>
          <a:prstGeom prst="bentConnector3">
            <a:avLst>
              <a:gd name="adj1" fmla="val 77021"/>
            </a:avLst>
          </a:prstGeom>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aphicFrame>
        <p:nvGraphicFramePr>
          <p:cNvPr id="37" name="表格 36"/>
          <p:cNvGraphicFramePr/>
          <p:nvPr>
            <p:custDataLst>
              <p:tags r:id="rId12"/>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38" name="表格 37"/>
          <p:cNvGraphicFramePr/>
          <p:nvPr>
            <p:custDataLst>
              <p:tags r:id="rId13"/>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40" name="圆角矩形 39"/>
          <p:cNvSpPr/>
          <p:nvPr>
            <p:custDataLst>
              <p:tags r:id="rId14"/>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41" name="圆角矩形 40"/>
          <p:cNvSpPr/>
          <p:nvPr>
            <p:custDataLst>
              <p:tags r:id="rId15"/>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graphicFrame>
        <p:nvGraphicFramePr>
          <p:cNvPr id="42" name="表格 41"/>
          <p:cNvGraphicFramePr/>
          <p:nvPr>
            <p:custDataLst>
              <p:tags r:id="rId16"/>
            </p:custDataLst>
          </p:nvPr>
        </p:nvGraphicFramePr>
        <p:xfrm>
          <a:off x="6395720" y="1178560"/>
          <a:ext cx="2664460" cy="617855"/>
        </p:xfrm>
        <a:graphic>
          <a:graphicData uri="http://schemas.openxmlformats.org/drawingml/2006/table">
            <a:tbl>
              <a:tblPr firstRow="1" bandRow="1">
                <a:tableStyleId>{5C22544A-7EE6-4342-B048-85BDC9FD1C3A}</a:tableStyleId>
              </a:tblPr>
              <a:tblGrid>
                <a:gridCol w="666115"/>
                <a:gridCol w="666115"/>
                <a:gridCol w="666115"/>
                <a:gridCol w="666115"/>
              </a:tblGrid>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0.8%</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2.4%</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7.6%</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25.3%</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43" name="表格 42"/>
          <p:cNvGraphicFramePr/>
          <p:nvPr>
            <p:custDataLst>
              <p:tags r:id="rId17"/>
            </p:custDataLst>
          </p:nvPr>
        </p:nvGraphicFramePr>
        <p:xfrm>
          <a:off x="6259830" y="2875598"/>
          <a:ext cx="2835275" cy="704215"/>
        </p:xfrm>
        <a:graphic>
          <a:graphicData uri="http://schemas.openxmlformats.org/drawingml/2006/table">
            <a:tbl>
              <a:tblPr firstRow="1" bandRow="1">
                <a:tableStyleId>{5C22544A-7EE6-4342-B048-85BDC9FD1C3A}</a:tableStyleId>
              </a:tblPr>
              <a:tblGrid>
                <a:gridCol w="472440"/>
                <a:gridCol w="473075"/>
                <a:gridCol w="472440"/>
                <a:gridCol w="513715"/>
                <a:gridCol w="467995"/>
                <a:gridCol w="435610"/>
              </a:tblGrid>
              <a:tr h="704215">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0.8%</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1.2%</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18.3%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3.0%</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1.7%</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54" name="圆角矩形 53"/>
          <p:cNvSpPr/>
          <p:nvPr>
            <p:custDataLst>
              <p:tags r:id="rId18"/>
            </p:custDataLst>
          </p:nvPr>
        </p:nvSpPr>
        <p:spPr>
          <a:xfrm>
            <a:off x="3025616"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开始规划路线</a:t>
            </a:r>
            <a:endParaRPr lang="zh-CN" altLang="en-US" sz="1500">
              <a:sym typeface="+mn-ea"/>
            </a:endParaRPr>
          </a:p>
        </p:txBody>
      </p:sp>
      <p:sp>
        <p:nvSpPr>
          <p:cNvPr id="91" name="圆角矩形 90">
            <a:hlinkHover r:id="" action="ppaction://hlinkshowjump?jump=nextslide"/>
          </p:cNvPr>
          <p:cNvSpPr/>
          <p:nvPr>
            <p:custDataLst>
              <p:tags r:id="rId19"/>
            </p:custDataLst>
          </p:nvPr>
        </p:nvSpPr>
        <p:spPr>
          <a:xfrm>
            <a:off x="4942523"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启动检测车检测</a:t>
            </a:r>
            <a:endParaRPr lang="zh-CN" altLang="en-US" sz="1500">
              <a:sym typeface="+mn-ea"/>
            </a:endParaRPr>
          </a:p>
        </p:txBody>
      </p:sp>
      <p:grpSp>
        <p:nvGrpSpPr>
          <p:cNvPr id="4" name="组合 3"/>
          <p:cNvGrpSpPr/>
          <p:nvPr>
            <p:custDataLst>
              <p:tags r:id="rId20"/>
            </p:custDataLst>
          </p:nvPr>
        </p:nvGrpSpPr>
        <p:grpSpPr>
          <a:xfrm>
            <a:off x="4070985" y="2787491"/>
            <a:ext cx="1233964" cy="820579"/>
            <a:chOff x="8748" y="5525"/>
            <a:chExt cx="2591" cy="1723"/>
          </a:xfrm>
        </p:grpSpPr>
        <p:sp>
          <p:nvSpPr>
            <p:cNvPr id="5" name="矩形 4"/>
            <p:cNvSpPr/>
            <p:nvPr>
              <p:custDataLst>
                <p:tags r:id="rId21"/>
              </p:custDataLst>
            </p:nvPr>
          </p:nvSpPr>
          <p:spPr>
            <a:xfrm>
              <a:off x="8748" y="5525"/>
              <a:ext cx="2591" cy="1723"/>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sp>
          <p:nvSpPr>
            <p:cNvPr id="6" name="等腰三角形 5"/>
            <p:cNvSpPr/>
            <p:nvPr/>
          </p:nvSpPr>
          <p:spPr>
            <a:xfrm rot="10800000">
              <a:off x="9222" y="5848"/>
              <a:ext cx="300" cy="372"/>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 name="矩形 8"/>
            <p:cNvSpPr/>
            <p:nvPr/>
          </p:nvSpPr>
          <p:spPr>
            <a:xfrm>
              <a:off x="9142" y="6460"/>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2" name="文本框 11"/>
            <p:cNvSpPr txBox="1"/>
            <p:nvPr>
              <p:custDataLst>
                <p:tags r:id="rId22"/>
              </p:custDataLst>
            </p:nvPr>
          </p:nvSpPr>
          <p:spPr>
            <a:xfrm>
              <a:off x="9817" y="5792"/>
              <a:ext cx="1362" cy="531"/>
            </a:xfrm>
            <a:prstGeom prst="rect">
              <a:avLst/>
            </a:prstGeom>
            <a:noFill/>
          </p:spPr>
          <p:txBody>
            <a:bodyPr wrap="square" rtlCol="0">
              <a:spAutoFit/>
            </a:bodyPr>
            <a:p>
              <a:pPr algn="l">
                <a:buClrTx/>
                <a:buSzTx/>
                <a:buFontTx/>
              </a:pPr>
              <a:r>
                <a:rPr lang="zh-CN" altLang="en-US" sz="1050">
                  <a:solidFill>
                    <a:srgbClr val="002060"/>
                  </a:solidFill>
                  <a:effectLst>
                    <a:outerShdw blurRad="38100" dist="25400" dir="5400000" algn="ctr" rotWithShape="0">
                      <a:srgbClr val="6E747A">
                        <a:alpha val="43000"/>
                      </a:srgbClr>
                    </a:outerShdw>
                  </a:effectLst>
                </a:rPr>
                <a:t>监测点</a:t>
              </a:r>
              <a:endParaRPr lang="zh-CN" altLang="en-US" sz="1050">
                <a:solidFill>
                  <a:srgbClr val="002060"/>
                </a:solidFill>
                <a:effectLst>
                  <a:outerShdw blurRad="38100" dist="25400" dir="5400000" algn="ctr" rotWithShape="0">
                    <a:srgbClr val="6E747A">
                      <a:alpha val="43000"/>
                    </a:srgbClr>
                  </a:outerShdw>
                </a:effectLst>
              </a:endParaRPr>
            </a:p>
          </p:txBody>
        </p:sp>
        <p:sp>
          <p:nvSpPr>
            <p:cNvPr id="20" name="文本框 19"/>
            <p:cNvSpPr txBox="1"/>
            <p:nvPr/>
          </p:nvSpPr>
          <p:spPr>
            <a:xfrm>
              <a:off x="9817" y="6405"/>
              <a:ext cx="1362" cy="531"/>
            </a:xfrm>
            <a:prstGeom prst="rect">
              <a:avLst/>
            </a:prstGeom>
            <a:noFill/>
          </p:spPr>
          <p:txBody>
            <a:bodyPr wrap="square" rtlCol="0">
              <a:spAutoFit/>
            </a:bodyPr>
            <a:p>
              <a:pPr algn="l">
                <a:buClrTx/>
                <a:buSzTx/>
                <a:buFontTx/>
              </a:pPr>
              <a:r>
                <a:rPr lang="zh-CN" altLang="en-US" sz="1050">
                  <a:solidFill>
                    <a:srgbClr val="002060"/>
                  </a:solidFill>
                  <a:effectLst>
                    <a:outerShdw blurRad="38100" dist="25400" dir="5400000" algn="ctr" rotWithShape="0">
                      <a:srgbClr val="6E747A">
                        <a:alpha val="43000"/>
                      </a:srgbClr>
                    </a:outerShdw>
                  </a:effectLst>
                </a:rPr>
                <a:t>检测车</a:t>
              </a:r>
              <a:endParaRPr lang="zh-CN" altLang="en-US" sz="1050">
                <a:solidFill>
                  <a:srgbClr val="002060"/>
                </a:solidFill>
                <a:effectLst>
                  <a:outerShdw blurRad="38100" dist="25400" dir="5400000" algn="ctr" rotWithShape="0">
                    <a:srgbClr val="6E747A">
                      <a:alpha val="43000"/>
                    </a:srgbClr>
                  </a:outerShdw>
                </a:effectLst>
              </a:endParaRPr>
            </a:p>
          </p:txBody>
        </p:sp>
      </p:grpSp>
    </p:spTree>
    <p:custDataLst>
      <p:tags r:id="rId2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0" y="-8096"/>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sp>
        <p:nvSpPr>
          <p:cNvPr id="2" name="等腰三角形 1"/>
          <p:cNvSpPr/>
          <p:nvPr/>
        </p:nvSpPr>
        <p:spPr>
          <a:xfrm rot="10800000">
            <a:off x="4317683" y="1218248"/>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等腰三角形 2"/>
          <p:cNvSpPr/>
          <p:nvPr/>
        </p:nvSpPr>
        <p:spPr>
          <a:xfrm rot="16200000">
            <a:off x="3699510" y="2581275"/>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 name="等腰三角形 6"/>
          <p:cNvSpPr/>
          <p:nvPr/>
        </p:nvSpPr>
        <p:spPr>
          <a:xfrm rot="16200000">
            <a:off x="2085499" y="660559"/>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 name="等腰三角形 7"/>
          <p:cNvSpPr/>
          <p:nvPr/>
        </p:nvSpPr>
        <p:spPr>
          <a:xfrm rot="10800000">
            <a:off x="3277553" y="275749"/>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 name="等腰三角形 9"/>
          <p:cNvSpPr/>
          <p:nvPr/>
        </p:nvSpPr>
        <p:spPr>
          <a:xfrm>
            <a:off x="4092416" y="1885950"/>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 name="等腰三角形 10"/>
          <p:cNvSpPr/>
          <p:nvPr/>
        </p:nvSpPr>
        <p:spPr>
          <a:xfrm rot="10800000">
            <a:off x="1488281" y="2710815"/>
            <a:ext cx="142875" cy="177165"/>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6" name="矩形 45"/>
          <p:cNvSpPr/>
          <p:nvPr/>
        </p:nvSpPr>
        <p:spPr>
          <a:xfrm>
            <a:off x="325755" y="1574959"/>
            <a:ext cx="219551" cy="177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52" name="文本框 51"/>
          <p:cNvSpPr txBox="1"/>
          <p:nvPr/>
        </p:nvSpPr>
        <p:spPr>
          <a:xfrm>
            <a:off x="1438275" y="2517934"/>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A</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53" name="文本框 52"/>
          <p:cNvSpPr txBox="1"/>
          <p:nvPr/>
        </p:nvSpPr>
        <p:spPr>
          <a:xfrm>
            <a:off x="2209324" y="633889"/>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B</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56" name="肘形连接符 55"/>
          <p:cNvCxnSpPr/>
          <p:nvPr/>
        </p:nvCxnSpPr>
        <p:spPr>
          <a:xfrm>
            <a:off x="961073" y="543401"/>
            <a:ext cx="2682716" cy="2615565"/>
          </a:xfrm>
          <a:prstGeom prst="bentConnector3">
            <a:avLst>
              <a:gd name="adj1" fmla="val 99908"/>
            </a:avLst>
          </a:prstGeom>
          <a:ln w="63500" cap="rnd">
            <a:round/>
          </a:ln>
        </p:spPr>
        <p:style>
          <a:lnRef idx="1">
            <a:schemeClr val="accent1"/>
          </a:lnRef>
          <a:fillRef idx="0">
            <a:schemeClr val="accent1"/>
          </a:fillRef>
          <a:effectRef idx="0">
            <a:schemeClr val="accent1"/>
          </a:effectRef>
          <a:fontRef idx="minor">
            <a:schemeClr val="tx1"/>
          </a:fontRef>
        </p:style>
      </p:cxnSp>
      <p:cxnSp>
        <p:nvCxnSpPr>
          <p:cNvPr id="57" name="肘形连接符 56"/>
          <p:cNvCxnSpPr/>
          <p:nvPr/>
        </p:nvCxnSpPr>
        <p:spPr>
          <a:xfrm flipV="1">
            <a:off x="163830" y="1839754"/>
            <a:ext cx="4956334" cy="2381"/>
          </a:xfrm>
          <a:prstGeom prst="bentConnector3">
            <a:avLst>
              <a:gd name="adj1" fmla="val 50004"/>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 name="肘形连接符 57"/>
          <p:cNvCxnSpPr/>
          <p:nvPr/>
        </p:nvCxnSpPr>
        <p:spPr>
          <a:xfrm rot="5400000" flipV="1">
            <a:off x="735806" y="1525905"/>
            <a:ext cx="3007519" cy="372428"/>
          </a:xfrm>
          <a:prstGeom prst="bentConnector3">
            <a:avLst>
              <a:gd name="adj1" fmla="val 32695"/>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肘形连接符 58"/>
          <p:cNvCxnSpPr/>
          <p:nvPr/>
        </p:nvCxnSpPr>
        <p:spPr>
          <a:xfrm flipV="1">
            <a:off x="679133" y="1485900"/>
            <a:ext cx="4507706" cy="1444943"/>
          </a:xfrm>
          <a:prstGeom prst="bentConnector3">
            <a:avLst>
              <a:gd name="adj1" fmla="val 50014"/>
            </a:avLst>
          </a:prstGeom>
          <a:ln w="63500" cap="rnd">
            <a:solidFill>
              <a:schemeClr val="accent3">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45306"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1" name="椭圆 60"/>
          <p:cNvSpPr/>
          <p:nvPr/>
        </p:nvSpPr>
        <p:spPr>
          <a:xfrm>
            <a:off x="2386489"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2" name="椭圆 61"/>
          <p:cNvSpPr/>
          <p:nvPr/>
        </p:nvSpPr>
        <p:spPr>
          <a:xfrm>
            <a:off x="2382679" y="231409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3" name="椭圆 62"/>
          <p:cNvSpPr/>
          <p:nvPr/>
        </p:nvSpPr>
        <p:spPr>
          <a:xfrm>
            <a:off x="2895600" y="180784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4" name="椭圆 63"/>
          <p:cNvSpPr/>
          <p:nvPr/>
        </p:nvSpPr>
        <p:spPr>
          <a:xfrm>
            <a:off x="3597593"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5" name="椭圆 64"/>
          <p:cNvSpPr/>
          <p:nvPr/>
        </p:nvSpPr>
        <p:spPr>
          <a:xfrm>
            <a:off x="3597593"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6" name="椭圆 65"/>
          <p:cNvSpPr/>
          <p:nvPr/>
        </p:nvSpPr>
        <p:spPr>
          <a:xfrm>
            <a:off x="2007870"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7" name="椭圆 66"/>
          <p:cNvSpPr/>
          <p:nvPr/>
        </p:nvSpPr>
        <p:spPr>
          <a:xfrm>
            <a:off x="2508409"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8" name="椭圆 67"/>
          <p:cNvSpPr/>
          <p:nvPr/>
        </p:nvSpPr>
        <p:spPr>
          <a:xfrm>
            <a:off x="3064193"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9" name="椭圆 68"/>
          <p:cNvSpPr/>
          <p:nvPr/>
        </p:nvSpPr>
        <p:spPr>
          <a:xfrm>
            <a:off x="1266825" y="506254"/>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0" name="椭圆 69"/>
          <p:cNvSpPr/>
          <p:nvPr/>
        </p:nvSpPr>
        <p:spPr>
          <a:xfrm>
            <a:off x="1149191" y="180784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1" name="椭圆 70"/>
          <p:cNvSpPr/>
          <p:nvPr/>
        </p:nvSpPr>
        <p:spPr>
          <a:xfrm>
            <a:off x="1581626" y="180736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2" name="椭圆 71"/>
          <p:cNvSpPr/>
          <p:nvPr/>
        </p:nvSpPr>
        <p:spPr>
          <a:xfrm>
            <a:off x="2022158" y="179689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73" name="组合 72"/>
          <p:cNvGrpSpPr/>
          <p:nvPr/>
        </p:nvGrpSpPr>
        <p:grpSpPr>
          <a:xfrm rot="0">
            <a:off x="799148" y="2886551"/>
            <a:ext cx="1090136" cy="89535"/>
            <a:chOff x="2259" y="9374"/>
            <a:chExt cx="1780" cy="146"/>
          </a:xfrm>
        </p:grpSpPr>
        <p:sp>
          <p:nvSpPr>
            <p:cNvPr id="74" name="椭圆 73"/>
            <p:cNvSpPr/>
            <p:nvPr/>
          </p:nvSpPr>
          <p:spPr>
            <a:xfrm>
              <a:off x="2259"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5" name="椭圆 74"/>
            <p:cNvSpPr/>
            <p:nvPr/>
          </p:nvSpPr>
          <p:spPr>
            <a:xfrm>
              <a:off x="3120"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6" name="椭圆 75"/>
            <p:cNvSpPr/>
            <p:nvPr/>
          </p:nvSpPr>
          <p:spPr>
            <a:xfrm>
              <a:off x="3897"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77" name="椭圆 76"/>
          <p:cNvSpPr/>
          <p:nvPr/>
        </p:nvSpPr>
        <p:spPr>
          <a:xfrm>
            <a:off x="2380298" y="2887980"/>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8" name="椭圆 77"/>
          <p:cNvSpPr/>
          <p:nvPr/>
        </p:nvSpPr>
        <p:spPr>
          <a:xfrm>
            <a:off x="2386489" y="1381601"/>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9" name="椭圆 78"/>
          <p:cNvSpPr/>
          <p:nvPr/>
        </p:nvSpPr>
        <p:spPr>
          <a:xfrm>
            <a:off x="2007870" y="1021556"/>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0" name="椭圆 79"/>
          <p:cNvSpPr/>
          <p:nvPr/>
        </p:nvSpPr>
        <p:spPr>
          <a:xfrm>
            <a:off x="4092416"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1" name="椭圆 80"/>
          <p:cNvSpPr/>
          <p:nvPr/>
        </p:nvSpPr>
        <p:spPr>
          <a:xfrm>
            <a:off x="4690586" y="144541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2" name="椭圆 81"/>
          <p:cNvSpPr/>
          <p:nvPr/>
        </p:nvSpPr>
        <p:spPr>
          <a:xfrm>
            <a:off x="4299109"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3" name="椭圆 82"/>
          <p:cNvSpPr/>
          <p:nvPr/>
        </p:nvSpPr>
        <p:spPr>
          <a:xfrm>
            <a:off x="4942523" y="1795939"/>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4" name="椭圆 83"/>
          <p:cNvSpPr/>
          <p:nvPr/>
        </p:nvSpPr>
        <p:spPr>
          <a:xfrm>
            <a:off x="3597593" y="63817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5" name="椭圆 84"/>
          <p:cNvSpPr/>
          <p:nvPr/>
        </p:nvSpPr>
        <p:spPr>
          <a:xfrm>
            <a:off x="3597593" y="1062038"/>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6" name="椭圆 85"/>
          <p:cNvSpPr/>
          <p:nvPr/>
        </p:nvSpPr>
        <p:spPr>
          <a:xfrm>
            <a:off x="3597593" y="2282666"/>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7" name="椭圆 86"/>
          <p:cNvSpPr/>
          <p:nvPr/>
        </p:nvSpPr>
        <p:spPr>
          <a:xfrm>
            <a:off x="3597593" y="2813685"/>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8" name="椭圆 87"/>
          <p:cNvSpPr/>
          <p:nvPr/>
        </p:nvSpPr>
        <p:spPr>
          <a:xfrm>
            <a:off x="2895600" y="2372678"/>
            <a:ext cx="87154" cy="90011"/>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9" name="文本框 88"/>
          <p:cNvSpPr txBox="1"/>
          <p:nvPr/>
        </p:nvSpPr>
        <p:spPr>
          <a:xfrm>
            <a:off x="3227546" y="45720"/>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C</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90" name="文本框 89"/>
          <p:cNvSpPr txBox="1"/>
          <p:nvPr/>
        </p:nvSpPr>
        <p:spPr>
          <a:xfrm>
            <a:off x="4267676" y="988219"/>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D</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3" name="文本框 12"/>
          <p:cNvSpPr txBox="1"/>
          <p:nvPr>
            <p:custDataLst>
              <p:tags r:id="rId5"/>
            </p:custDataLst>
          </p:nvPr>
        </p:nvSpPr>
        <p:spPr>
          <a:xfrm>
            <a:off x="4056221" y="2063115"/>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E</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4" name="文本框 13"/>
          <p:cNvSpPr txBox="1"/>
          <p:nvPr>
            <p:custDataLst>
              <p:tags r:id="rId6"/>
            </p:custDataLst>
          </p:nvPr>
        </p:nvSpPr>
        <p:spPr>
          <a:xfrm>
            <a:off x="3859530" y="2555081"/>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F</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6" name="矩形 15"/>
          <p:cNvSpPr/>
          <p:nvPr>
            <p:custDataLst>
              <p:tags r:id="rId7"/>
            </p:custDataLst>
          </p:nvPr>
        </p:nvSpPr>
        <p:spPr>
          <a:xfrm>
            <a:off x="741521" y="2670810"/>
            <a:ext cx="219551" cy="177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7" name="文本框 16"/>
          <p:cNvSpPr txBox="1"/>
          <p:nvPr>
            <p:custDataLst>
              <p:tags r:id="rId8"/>
            </p:custDataLst>
          </p:nvPr>
        </p:nvSpPr>
        <p:spPr>
          <a:xfrm>
            <a:off x="325755" y="1565910"/>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2</a:t>
            </a:r>
            <a:endParaRPr lang="en-US" altLang="zh-CN" sz="1050">
              <a:solidFill>
                <a:srgbClr val="002060"/>
              </a:solidFill>
              <a:effectLst>
                <a:outerShdw blurRad="38100" dist="25400" dir="5400000" algn="ctr" rotWithShape="0">
                  <a:srgbClr val="6E747A">
                    <a:alpha val="43000"/>
                  </a:srgbClr>
                </a:outerShdw>
              </a:effectLst>
              <a:sym typeface="+mn-ea"/>
            </a:endParaRPr>
          </a:p>
        </p:txBody>
      </p:sp>
      <p:grpSp>
        <p:nvGrpSpPr>
          <p:cNvPr id="26" name="组合 25"/>
          <p:cNvGrpSpPr/>
          <p:nvPr/>
        </p:nvGrpSpPr>
        <p:grpSpPr>
          <a:xfrm>
            <a:off x="4267676" y="1381601"/>
            <a:ext cx="242888" cy="252889"/>
            <a:chOff x="2189" y="538"/>
            <a:chExt cx="510" cy="531"/>
          </a:xfrm>
        </p:grpSpPr>
        <p:sp>
          <p:nvSpPr>
            <p:cNvPr id="15" name="矩形 14"/>
            <p:cNvSpPr/>
            <p:nvPr>
              <p:custDataLst>
                <p:tags r:id="rId9"/>
              </p:custDataLst>
            </p:nvPr>
          </p:nvSpPr>
          <p:spPr>
            <a:xfrm>
              <a:off x="2199" y="578"/>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8" name="文本框 17"/>
            <p:cNvSpPr txBox="1"/>
            <p:nvPr>
              <p:custDataLst>
                <p:tags r:id="rId10"/>
              </p:custDataLst>
            </p:nvPr>
          </p:nvSpPr>
          <p:spPr>
            <a:xfrm>
              <a:off x="2189" y="538"/>
              <a:ext cx="510" cy="531"/>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1</a:t>
              </a:r>
              <a:endParaRPr lang="en-US" altLang="zh-CN" sz="1050">
                <a:solidFill>
                  <a:srgbClr val="002060"/>
                </a:solidFill>
                <a:effectLst>
                  <a:outerShdw blurRad="38100" dist="25400" dir="5400000" algn="ctr" rotWithShape="0">
                    <a:srgbClr val="6E747A">
                      <a:alpha val="43000"/>
                    </a:srgbClr>
                  </a:outerShdw>
                </a:effectLst>
                <a:sym typeface="+mn-ea"/>
              </a:endParaRPr>
            </a:p>
          </p:txBody>
        </p:sp>
      </p:grpSp>
      <p:sp>
        <p:nvSpPr>
          <p:cNvPr id="19" name="文本框 18"/>
          <p:cNvSpPr txBox="1"/>
          <p:nvPr>
            <p:custDataLst>
              <p:tags r:id="rId11"/>
            </p:custDataLst>
          </p:nvPr>
        </p:nvSpPr>
        <p:spPr>
          <a:xfrm>
            <a:off x="741521" y="2650331"/>
            <a:ext cx="242888" cy="252730"/>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3</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25" name="肘形连接符 24"/>
          <p:cNvCxnSpPr/>
          <p:nvPr/>
        </p:nvCxnSpPr>
        <p:spPr>
          <a:xfrm>
            <a:off x="1136333" y="545306"/>
            <a:ext cx="3251835" cy="940594"/>
          </a:xfrm>
          <a:prstGeom prst="bentConnector3">
            <a:avLst>
              <a:gd name="adj1" fmla="val 77021"/>
            </a:avLst>
          </a:prstGeom>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aphicFrame>
        <p:nvGraphicFramePr>
          <p:cNvPr id="37" name="表格 36"/>
          <p:cNvGraphicFramePr/>
          <p:nvPr>
            <p:custDataLst>
              <p:tags r:id="rId12"/>
            </p:custDataLst>
          </p:nvPr>
        </p:nvGraphicFramePr>
        <p:xfrm>
          <a:off x="5379244" y="614363"/>
          <a:ext cx="3681730" cy="1183005"/>
        </p:xfrm>
        <a:graphic>
          <a:graphicData uri="http://schemas.openxmlformats.org/drawingml/2006/table">
            <a:tbl>
              <a:tblPr firstRow="1" bandRow="1">
                <a:tableStyleId>{5C22544A-7EE6-4342-B048-85BDC9FD1C3A}</a:tableStyleId>
              </a:tblPr>
              <a:tblGrid>
                <a:gridCol w="1016000"/>
                <a:gridCol w="666750"/>
                <a:gridCol w="666115"/>
                <a:gridCol w="666750"/>
                <a:gridCol w="666115"/>
              </a:tblGrid>
              <a:tr h="565150">
                <a:tc>
                  <a:txBody>
                    <a:bodyPr/>
                    <a:p>
                      <a:pPr indent="0" algn="ctr">
                        <a:lnSpc>
                          <a:spcPct val="120000"/>
                        </a:lnSpc>
                        <a:spcBef>
                          <a:spcPts val="0"/>
                        </a:spcBef>
                        <a:spcAft>
                          <a:spcPts val="0"/>
                        </a:spcAft>
                        <a:buNone/>
                      </a:pPr>
                      <a:r>
                        <a:rPr lang="zh-CN" altLang="en-US" sz="1200" b="1" spc="130">
                          <a:solidFill>
                            <a:srgbClr val="FFFFFF"/>
                          </a:solidFill>
                          <a:latin typeface="微软雅黑" panose="020B0503020204020204" charset="-122"/>
                          <a:ea typeface="微软雅黑" panose="020B0503020204020204" charset="-122"/>
                        </a:rPr>
                        <a:t>日期</a:t>
                      </a:r>
                      <a:endParaRPr lang="zh-CN" altLang="en-US" sz="1200"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6.25</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050" b="1" spc="130">
                          <a:solidFill>
                            <a:srgbClr val="FFFFFF"/>
                          </a:solidFill>
                          <a:latin typeface="微软雅黑" panose="020B0503020204020204" charset="-122"/>
                          <a:ea typeface="微软雅黑" panose="020B0503020204020204" charset="-122"/>
                        </a:rPr>
                        <a:t>6.26</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rgbClr val="FFFFFF"/>
                          </a:solidFill>
                          <a:latin typeface="微软雅黑" panose="020B0503020204020204" charset="-122"/>
                          <a:ea typeface="微软雅黑" panose="020B0503020204020204" charset="-122"/>
                        </a:rPr>
                        <a:t>6.27</a:t>
                      </a:r>
                      <a:endParaRPr lang="en-US" altLang="zh-CN" sz="105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algn="ctr">
                        <a:lnSpc>
                          <a:spcPct val="120000"/>
                        </a:lnSpc>
                        <a:spcBef>
                          <a:spcPts val="0"/>
                        </a:spcBef>
                        <a:spcAft>
                          <a:spcPts val="0"/>
                        </a:spcAft>
                        <a:buClrTx/>
                        <a:buSzTx/>
                        <a:buFontTx/>
                        <a:buNone/>
                      </a:pPr>
                      <a:r>
                        <a:rPr lang="en-US" altLang="zh-CN" sz="1050" b="1" spc="130">
                          <a:solidFill>
                            <a:schemeClr val="accent4">
                              <a:lumMod val="75000"/>
                            </a:schemeClr>
                          </a:solidFill>
                          <a:latin typeface="微软雅黑" panose="020B0503020204020204" charset="-122"/>
                          <a:ea typeface="微软雅黑" panose="020B0503020204020204" charset="-122"/>
                        </a:rPr>
                        <a:t>6.28</a:t>
                      </a:r>
                      <a:endParaRPr lang="en-US" altLang="zh-CN" sz="1050" b="1" spc="130">
                        <a:solidFill>
                          <a:schemeClr val="accent4">
                            <a:lumMod val="75000"/>
                          </a:schemeClr>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38" name="表格 37"/>
          <p:cNvGraphicFramePr/>
          <p:nvPr>
            <p:custDataLst>
              <p:tags r:id="rId13"/>
            </p:custDataLst>
          </p:nvPr>
        </p:nvGraphicFramePr>
        <p:xfrm>
          <a:off x="5402104" y="2305050"/>
          <a:ext cx="3693160" cy="1274445"/>
        </p:xfrm>
        <a:graphic>
          <a:graphicData uri="http://schemas.openxmlformats.org/drawingml/2006/table">
            <a:tbl>
              <a:tblPr firstRow="1" bandRow="1">
                <a:tableStyleId>{5C22544A-7EE6-4342-B048-85BDC9FD1C3A}</a:tableStyleId>
              </a:tblPr>
              <a:tblGrid>
                <a:gridCol w="857885"/>
                <a:gridCol w="472440"/>
                <a:gridCol w="472440"/>
                <a:gridCol w="472440"/>
                <a:gridCol w="514350"/>
                <a:gridCol w="467995"/>
                <a:gridCol w="435610"/>
              </a:tblGrid>
              <a:tr h="570230">
                <a:tc>
                  <a:txBody>
                    <a:bodyPr/>
                    <a:p>
                      <a:pPr indent="0" algn="ctr">
                        <a:lnSpc>
                          <a:spcPct val="120000"/>
                        </a:lnSpc>
                        <a:spcBef>
                          <a:spcPts val="0"/>
                        </a:spcBef>
                        <a:spcAft>
                          <a:spcPts val="0"/>
                        </a:spcAft>
                        <a:buNone/>
                      </a:pPr>
                      <a:r>
                        <a:rPr lang="zh-CN" altLang="en-US" sz="1275" b="1" spc="130">
                          <a:solidFill>
                            <a:srgbClr val="FFFFFF"/>
                          </a:solidFill>
                          <a:latin typeface="微软雅黑" panose="020B0503020204020204" charset="-122"/>
                          <a:ea typeface="微软雅黑" panose="020B0503020204020204" charset="-122"/>
                        </a:rPr>
                        <a:t>点位</a:t>
                      </a:r>
                      <a:endParaRPr lang="zh-CN" altLang="en-US" sz="1275" b="1" spc="130">
                        <a:solidFill>
                          <a:srgbClr val="FFFFFF"/>
                        </a:solidFill>
                        <a:latin typeface="微软雅黑" panose="020B0503020204020204" charset="-122"/>
                        <a:ea typeface="微软雅黑" panose="020B0503020204020204" charset="-122"/>
                      </a:endParaRPr>
                    </a:p>
                  </a:txBody>
                  <a:tcPr marL="34290" marR="34290" marT="34290" marB="3429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A</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None/>
                      </a:pPr>
                      <a:r>
                        <a:rPr lang="en-US" altLang="zh-CN" sz="1200" b="1" spc="130">
                          <a:solidFill>
                            <a:srgbClr val="FFFFFF"/>
                          </a:solidFill>
                          <a:latin typeface="微软雅黑" panose="020B0503020204020204" charset="-122"/>
                          <a:ea typeface="微软雅黑" panose="020B0503020204020204" charset="-122"/>
                        </a:rPr>
                        <a:t>B</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C</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D</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E</a:t>
                      </a:r>
                      <a:endParaRPr lang="en-US" altLang="zh-CN" sz="1275"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solidFill>
                      <a:srgbClr val="03A9F5"/>
                    </a:solidFill>
                  </a:tcPr>
                </a:tc>
                <a:tc>
                  <a:txBody>
                    <a:bodyPr/>
                    <a:p>
                      <a:pPr indent="0" algn="ctr">
                        <a:lnSpc>
                          <a:spcPct val="120000"/>
                        </a:lnSpc>
                        <a:spcBef>
                          <a:spcPts val="0"/>
                        </a:spcBef>
                        <a:spcAft>
                          <a:spcPts val="0"/>
                        </a:spcAft>
                        <a:buClrTx/>
                        <a:buSzTx/>
                        <a:buFontTx/>
                        <a:buNone/>
                      </a:pPr>
                      <a:r>
                        <a:rPr lang="en-US" altLang="zh-CN" sz="1200" b="1" spc="130">
                          <a:solidFill>
                            <a:srgbClr val="FFFFFF"/>
                          </a:solidFill>
                          <a:latin typeface="微软雅黑" panose="020B0503020204020204" charset="-122"/>
                          <a:ea typeface="微软雅黑" panose="020B0503020204020204" charset="-122"/>
                        </a:rPr>
                        <a:t>F</a:t>
                      </a:r>
                      <a:endParaRPr lang="en-US" altLang="zh-CN" sz="1200" b="1" spc="130">
                        <a:solidFill>
                          <a:srgbClr val="FFFFFF"/>
                        </a:solidFill>
                        <a:latin typeface="微软雅黑" panose="020B0503020204020204" charset="-122"/>
                        <a:ea typeface="微软雅黑" panose="020B0503020204020204" charset="-122"/>
                      </a:endParaRPr>
                    </a:p>
                  </a:txBody>
                  <a:tcPr marL="34290" marR="34290" marT="34290" marB="3429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solidFill>
                      <a:srgbClr val="03A9F5"/>
                    </a:solidFill>
                  </a:tcPr>
                </a:tc>
              </a:tr>
              <a:tr h="70421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异常概率β</a:t>
                      </a:r>
                      <a:endParaRPr lang="zh-CN" altLang="en-US" sz="1200" b="0" spc="130">
                        <a:solidFill>
                          <a:srgbClr val="002060"/>
                        </a:solidFill>
                        <a:latin typeface="微软雅黑" panose="020B0503020204020204" charset="-122"/>
                        <a:ea typeface="微软雅黑" panose="020B0503020204020204" charset="-122"/>
                        <a:cs typeface="微软雅黑" panose="020B0503020204020204" charset="-122"/>
                      </a:endParaRPr>
                    </a:p>
                  </a:txBody>
                  <a:tcPr marL="34290" marR="34290" marT="34290" marB="34290" anchor="ctr">
                    <a:lnL w="19050" cap="rnd">
                      <a:solidFill>
                        <a:srgbClr val="03A9F5"/>
                      </a:solidFill>
                      <a:prstDash val="solid"/>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40" name="圆角矩形 39"/>
          <p:cNvSpPr/>
          <p:nvPr>
            <p:custDataLst>
              <p:tags r:id="rId14"/>
            </p:custDataLst>
          </p:nvPr>
        </p:nvSpPr>
        <p:spPr>
          <a:xfrm>
            <a:off x="5762149" y="177165"/>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历史总概率异常</a:t>
            </a:r>
            <a:endParaRPr lang="zh-CN" altLang="en-US" sz="1500">
              <a:sym typeface="+mn-ea"/>
            </a:endParaRPr>
          </a:p>
        </p:txBody>
      </p:sp>
      <p:sp>
        <p:nvSpPr>
          <p:cNvPr id="41" name="圆角矩形 40"/>
          <p:cNvSpPr/>
          <p:nvPr>
            <p:custDataLst>
              <p:tags r:id="rId15"/>
            </p:custDataLst>
          </p:nvPr>
        </p:nvSpPr>
        <p:spPr>
          <a:xfrm>
            <a:off x="5762149" y="1860233"/>
            <a:ext cx="2973705" cy="373856"/>
          </a:xfrm>
          <a:prstGeom prst="roundRect">
            <a:avLst>
              <a:gd name="adj" fmla="val 472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500">
                <a:sym typeface="+mn-ea"/>
              </a:rPr>
              <a:t>当天各点位异常</a:t>
            </a:r>
            <a:endParaRPr lang="zh-CN" altLang="en-US" sz="1500">
              <a:sym typeface="+mn-ea"/>
            </a:endParaRPr>
          </a:p>
        </p:txBody>
      </p:sp>
      <p:graphicFrame>
        <p:nvGraphicFramePr>
          <p:cNvPr id="42" name="表格 41"/>
          <p:cNvGraphicFramePr/>
          <p:nvPr>
            <p:custDataLst>
              <p:tags r:id="rId16"/>
            </p:custDataLst>
          </p:nvPr>
        </p:nvGraphicFramePr>
        <p:xfrm>
          <a:off x="6395720" y="1178560"/>
          <a:ext cx="2667000" cy="617855"/>
        </p:xfrm>
        <a:graphic>
          <a:graphicData uri="http://schemas.openxmlformats.org/drawingml/2006/table">
            <a:tbl>
              <a:tblPr firstRow="1" bandRow="1">
                <a:tableStyleId>{5C22544A-7EE6-4342-B048-85BDC9FD1C3A}</a:tableStyleId>
              </a:tblPr>
              <a:tblGrid>
                <a:gridCol w="666750"/>
                <a:gridCol w="666750"/>
                <a:gridCol w="666750"/>
                <a:gridCol w="666750"/>
              </a:tblGrid>
              <a:tr h="617855">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0.8%</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2.4%</a:t>
                      </a:r>
                      <a:endParaRPr lang="zh-CN" altLang="en-US" sz="1200" b="0" spc="130">
                        <a:solidFill>
                          <a:srgbClr val="00206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7.6%</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zh-CN" altLang="en-US" sz="1200" b="0" spc="130">
                          <a:solidFill>
                            <a:srgbClr val="002060"/>
                          </a:solidFill>
                          <a:latin typeface="微软雅黑" panose="020B0503020204020204" charset="-122"/>
                          <a:ea typeface="微软雅黑" panose="020B0503020204020204" charset="-122"/>
                        </a:rPr>
                        <a:t>25.3%</a:t>
                      </a:r>
                      <a:endParaRPr lang="en-US" altLang="zh-CN" sz="1350" b="0" spc="13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graphicFrame>
        <p:nvGraphicFramePr>
          <p:cNvPr id="43" name="表格 42"/>
          <p:cNvGraphicFramePr/>
          <p:nvPr>
            <p:custDataLst>
              <p:tags r:id="rId17"/>
            </p:custDataLst>
          </p:nvPr>
        </p:nvGraphicFramePr>
        <p:xfrm>
          <a:off x="6259830" y="2875598"/>
          <a:ext cx="2835275" cy="704215"/>
        </p:xfrm>
        <a:graphic>
          <a:graphicData uri="http://schemas.openxmlformats.org/drawingml/2006/table">
            <a:tbl>
              <a:tblPr firstRow="1" bandRow="1">
                <a:tableStyleId>{5C22544A-7EE6-4342-B048-85BDC9FD1C3A}</a:tableStyleId>
              </a:tblPr>
              <a:tblGrid>
                <a:gridCol w="472440"/>
                <a:gridCol w="473075"/>
                <a:gridCol w="472440"/>
                <a:gridCol w="513715"/>
                <a:gridCol w="467995"/>
                <a:gridCol w="435610"/>
              </a:tblGrid>
              <a:tr h="704215">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0.8%</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1.2%</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18.3%</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3.0%</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3175">
                      <a:solidFill>
                        <a:srgbClr val="03A9F5"/>
                      </a:solidFill>
                      <a:prstDash val="dot"/>
                    </a:lnR>
                    <a:lnT w="19050">
                      <a:solidFill>
                        <a:srgbClr val="03A9F5"/>
                      </a:solidFill>
                      <a:prstDash val="solid"/>
                    </a:lnT>
                    <a:lnB w="19050" cap="rnd">
                      <a:solidFill>
                        <a:srgbClr val="03A9F5"/>
                      </a:solidFill>
                      <a:prstDash val="solid"/>
                    </a:lnB>
                    <a:solidFill>
                      <a:srgbClr val="F2F2F2"/>
                    </a:solidFill>
                  </a:tcPr>
                </a:tc>
                <a:tc>
                  <a:txBody>
                    <a:bodyPr/>
                    <a:p>
                      <a:pPr indent="0" algn="ctr">
                        <a:lnSpc>
                          <a:spcPct val="120000"/>
                        </a:lnSpc>
                        <a:spcBef>
                          <a:spcPts val="0"/>
                        </a:spcBef>
                        <a:spcAft>
                          <a:spcPts val="0"/>
                        </a:spcAft>
                        <a:buNone/>
                      </a:pPr>
                      <a:r>
                        <a:rPr lang="en-US" altLang="zh-CN" sz="1050" b="0" spc="120">
                          <a:solidFill>
                            <a:srgbClr val="404040"/>
                          </a:solidFill>
                          <a:latin typeface="微软雅黑" panose="020B0503020204020204" charset="-122"/>
                          <a:ea typeface="微软雅黑" panose="020B0503020204020204" charset="-122"/>
                        </a:rPr>
                        <a:t>1.7%</a:t>
                      </a:r>
                      <a:endParaRPr lang="en-US" altLang="zh-CN" sz="1050" b="0" spc="120">
                        <a:solidFill>
                          <a:srgbClr val="404040"/>
                        </a:solidFill>
                        <a:latin typeface="微软雅黑" panose="020B0503020204020204" charset="-122"/>
                        <a:ea typeface="微软雅黑" panose="020B0503020204020204" charset="-122"/>
                      </a:endParaRPr>
                    </a:p>
                  </a:txBody>
                  <a:tcPr marL="34290" marR="34290" marT="34290" marB="34290" anchor="ctr">
                    <a:lnL w="3175">
                      <a:solidFill>
                        <a:srgbClr val="03A9F5"/>
                      </a:solidFill>
                      <a:prstDash val="dot"/>
                    </a:lnL>
                    <a:lnR w="19050" cap="rnd">
                      <a:solidFill>
                        <a:srgbClr val="03A9F5"/>
                      </a:solidFill>
                      <a:prstDash val="solid"/>
                    </a:lnR>
                    <a:lnT w="19050">
                      <a:solidFill>
                        <a:srgbClr val="03A9F5"/>
                      </a:solidFill>
                      <a:prstDash val="solid"/>
                    </a:lnT>
                    <a:lnB w="19050" cap="rnd">
                      <a:solidFill>
                        <a:srgbClr val="03A9F5"/>
                      </a:solidFill>
                      <a:prstDash val="solid"/>
                    </a:lnB>
                    <a:solidFill>
                      <a:srgbClr val="F2F2F2"/>
                    </a:solidFill>
                  </a:tcPr>
                </a:tc>
              </a:tr>
            </a:tbl>
          </a:graphicData>
        </a:graphic>
      </p:graphicFrame>
      <p:sp>
        <p:nvSpPr>
          <p:cNvPr id="54" name="圆角矩形 53"/>
          <p:cNvSpPr/>
          <p:nvPr>
            <p:custDataLst>
              <p:tags r:id="rId18"/>
            </p:custDataLst>
          </p:nvPr>
        </p:nvSpPr>
        <p:spPr>
          <a:xfrm>
            <a:off x="3025616"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开始规划路线</a:t>
            </a:r>
            <a:endParaRPr lang="zh-CN" altLang="en-US" sz="1500">
              <a:sym typeface="+mn-ea"/>
            </a:endParaRPr>
          </a:p>
        </p:txBody>
      </p:sp>
      <p:sp>
        <p:nvSpPr>
          <p:cNvPr id="91" name="圆角矩形 90">
            <a:hlinkClick r:id="" action="ppaction://hlinkshowjump?jump=nextslide"/>
          </p:cNvPr>
          <p:cNvSpPr/>
          <p:nvPr>
            <p:custDataLst>
              <p:tags r:id="rId19"/>
            </p:custDataLst>
          </p:nvPr>
        </p:nvSpPr>
        <p:spPr>
          <a:xfrm>
            <a:off x="4942523" y="3810000"/>
            <a:ext cx="1599724" cy="11730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500">
                <a:sym typeface="+mn-ea"/>
              </a:rPr>
              <a:t>启动检测车检测</a:t>
            </a:r>
            <a:endParaRPr lang="zh-CN" altLang="en-US" sz="1500">
              <a:sym typeface="+mn-ea"/>
            </a:endParaRPr>
          </a:p>
        </p:txBody>
      </p:sp>
      <p:grpSp>
        <p:nvGrpSpPr>
          <p:cNvPr id="4" name="组合 3"/>
          <p:cNvGrpSpPr/>
          <p:nvPr>
            <p:custDataLst>
              <p:tags r:id="rId20"/>
            </p:custDataLst>
          </p:nvPr>
        </p:nvGrpSpPr>
        <p:grpSpPr>
          <a:xfrm>
            <a:off x="4070985" y="2787491"/>
            <a:ext cx="1233964" cy="820579"/>
            <a:chOff x="8748" y="5525"/>
            <a:chExt cx="2591" cy="1723"/>
          </a:xfrm>
        </p:grpSpPr>
        <p:sp>
          <p:nvSpPr>
            <p:cNvPr id="5" name="矩形 4"/>
            <p:cNvSpPr/>
            <p:nvPr>
              <p:custDataLst>
                <p:tags r:id="rId21"/>
              </p:custDataLst>
            </p:nvPr>
          </p:nvSpPr>
          <p:spPr>
            <a:xfrm>
              <a:off x="8748" y="5525"/>
              <a:ext cx="2591" cy="1723"/>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sp>
          <p:nvSpPr>
            <p:cNvPr id="6" name="等腰三角形 5"/>
            <p:cNvSpPr/>
            <p:nvPr/>
          </p:nvSpPr>
          <p:spPr>
            <a:xfrm rot="10800000">
              <a:off x="9222" y="5848"/>
              <a:ext cx="300" cy="372"/>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 name="矩形 8"/>
            <p:cNvSpPr/>
            <p:nvPr/>
          </p:nvSpPr>
          <p:spPr>
            <a:xfrm>
              <a:off x="9142" y="6460"/>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2" name="文本框 11"/>
            <p:cNvSpPr txBox="1"/>
            <p:nvPr>
              <p:custDataLst>
                <p:tags r:id="rId22"/>
              </p:custDataLst>
            </p:nvPr>
          </p:nvSpPr>
          <p:spPr>
            <a:xfrm>
              <a:off x="9817" y="5792"/>
              <a:ext cx="1362" cy="531"/>
            </a:xfrm>
            <a:prstGeom prst="rect">
              <a:avLst/>
            </a:prstGeom>
            <a:noFill/>
          </p:spPr>
          <p:txBody>
            <a:bodyPr wrap="square" rtlCol="0">
              <a:spAutoFit/>
            </a:bodyPr>
            <a:p>
              <a:pPr algn="l">
                <a:buClrTx/>
                <a:buSzTx/>
                <a:buFontTx/>
              </a:pPr>
              <a:r>
                <a:rPr lang="zh-CN" altLang="en-US" sz="1050">
                  <a:solidFill>
                    <a:srgbClr val="002060"/>
                  </a:solidFill>
                  <a:effectLst>
                    <a:outerShdw blurRad="38100" dist="25400" dir="5400000" algn="ctr" rotWithShape="0">
                      <a:srgbClr val="6E747A">
                        <a:alpha val="43000"/>
                      </a:srgbClr>
                    </a:outerShdw>
                  </a:effectLst>
                </a:rPr>
                <a:t>监测点</a:t>
              </a:r>
              <a:endParaRPr lang="zh-CN" altLang="en-US" sz="1050">
                <a:solidFill>
                  <a:srgbClr val="002060"/>
                </a:solidFill>
                <a:effectLst>
                  <a:outerShdw blurRad="38100" dist="25400" dir="5400000" algn="ctr" rotWithShape="0">
                    <a:srgbClr val="6E747A">
                      <a:alpha val="43000"/>
                    </a:srgbClr>
                  </a:outerShdw>
                </a:effectLst>
              </a:endParaRPr>
            </a:p>
          </p:txBody>
        </p:sp>
        <p:sp>
          <p:nvSpPr>
            <p:cNvPr id="20" name="文本框 19"/>
            <p:cNvSpPr txBox="1"/>
            <p:nvPr/>
          </p:nvSpPr>
          <p:spPr>
            <a:xfrm>
              <a:off x="9817" y="6405"/>
              <a:ext cx="1362" cy="531"/>
            </a:xfrm>
            <a:prstGeom prst="rect">
              <a:avLst/>
            </a:prstGeom>
            <a:noFill/>
          </p:spPr>
          <p:txBody>
            <a:bodyPr wrap="square" rtlCol="0">
              <a:spAutoFit/>
            </a:bodyPr>
            <a:p>
              <a:pPr algn="l">
                <a:buClrTx/>
                <a:buSzTx/>
                <a:buFontTx/>
              </a:pPr>
              <a:r>
                <a:rPr lang="zh-CN" altLang="en-US" sz="1050">
                  <a:solidFill>
                    <a:srgbClr val="002060"/>
                  </a:solidFill>
                  <a:effectLst>
                    <a:outerShdw blurRad="38100" dist="25400" dir="5400000" algn="ctr" rotWithShape="0">
                      <a:srgbClr val="6E747A">
                        <a:alpha val="43000"/>
                      </a:srgbClr>
                    </a:outerShdw>
                  </a:effectLst>
                </a:rPr>
                <a:t>检测车</a:t>
              </a:r>
              <a:endParaRPr lang="zh-CN" altLang="en-US" sz="1050">
                <a:solidFill>
                  <a:srgbClr val="002060"/>
                </a:solidFill>
                <a:effectLst>
                  <a:outerShdw blurRad="38100" dist="25400" dir="5400000" algn="ctr" rotWithShape="0">
                    <a:srgbClr val="6E747A">
                      <a:alpha val="43000"/>
                    </a:srgbClr>
                  </a:outerShdw>
                </a:effectLst>
              </a:endParaRPr>
            </a:p>
          </p:txBody>
        </p:sp>
      </p:grpSp>
    </p:spTree>
    <p:custDataLst>
      <p:tags r:id="rId2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55245" y="-16192"/>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sp>
        <p:nvSpPr>
          <p:cNvPr id="54" name="圆角矩形 53"/>
          <p:cNvSpPr/>
          <p:nvPr>
            <p:custDataLst>
              <p:tags r:id="rId5"/>
            </p:custDataLst>
          </p:nvPr>
        </p:nvSpPr>
        <p:spPr>
          <a:xfrm>
            <a:off x="4130516"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开始检测</a:t>
            </a:r>
            <a:endParaRPr lang="zh-CN" altLang="en-US" sz="1500">
              <a:sym typeface="+mn-ea"/>
            </a:endParaRPr>
          </a:p>
          <a:p>
            <a:pPr algn="ctr"/>
            <a:r>
              <a:rPr lang="zh-CN" altLang="en-US" sz="1500">
                <a:sym typeface="+mn-ea"/>
              </a:rPr>
              <a:t>上传数据</a:t>
            </a:r>
            <a:endParaRPr lang="zh-CN" altLang="en-US" sz="1500">
              <a:sym typeface="+mn-ea"/>
            </a:endParaRPr>
          </a:p>
        </p:txBody>
      </p:sp>
      <p:pic>
        <p:nvPicPr>
          <p:cNvPr id="7" name="2023-06-28 14-47-35">
            <a:hlinkClick r:id="" action="ppaction://media"/>
          </p:cNvPr>
          <p:cNvPicPr/>
          <p:nvPr>
            <a:videoFile r:link="rId6"/>
            <p:extLst>
              <p:ext uri="{DAA4B4D4-6D71-4841-9C94-3DE7FCFB9230}">
                <p14:media xmlns:p14="http://schemas.microsoft.com/office/powerpoint/2010/main" r:embed="rId7"/>
              </p:ext>
            </p:extLst>
          </p:nvPr>
        </p:nvPicPr>
        <p:blipFill>
          <a:blip r:embed="rId8"/>
          <a:stretch>
            <a:fillRect/>
          </a:stretch>
        </p:blipFill>
        <p:spPr>
          <a:xfrm>
            <a:off x="117634" y="263366"/>
            <a:ext cx="5189220" cy="2918936"/>
          </a:xfrm>
          <a:prstGeom prst="rect">
            <a:avLst/>
          </a:prstGeom>
        </p:spPr>
      </p:pic>
      <p:grpSp>
        <p:nvGrpSpPr>
          <p:cNvPr id="51" name="组合 50"/>
          <p:cNvGrpSpPr/>
          <p:nvPr/>
        </p:nvGrpSpPr>
        <p:grpSpPr>
          <a:xfrm>
            <a:off x="5459730" y="655320"/>
            <a:ext cx="3564731" cy="2135029"/>
            <a:chOff x="344" y="438"/>
            <a:chExt cx="10547" cy="6315"/>
          </a:xfrm>
        </p:grpSpPr>
        <p:sp>
          <p:nvSpPr>
            <p:cNvPr id="52" name="等腰三角形 51"/>
            <p:cNvSpPr/>
            <p:nvPr/>
          </p:nvSpPr>
          <p:spPr>
            <a:xfrm rot="10800000">
              <a:off x="9066" y="2558"/>
              <a:ext cx="300" cy="372"/>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53" name="肘形连接符 52"/>
            <p:cNvCxnSpPr/>
            <p:nvPr/>
          </p:nvCxnSpPr>
          <p:spPr>
            <a:xfrm>
              <a:off x="2018" y="1141"/>
              <a:ext cx="5633" cy="5492"/>
            </a:xfrm>
            <a:prstGeom prst="bentConnector3">
              <a:avLst>
                <a:gd name="adj1" fmla="val 99908"/>
              </a:avLst>
            </a:prstGeom>
            <a:ln w="63500" cap="rnd">
              <a:round/>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flipV="1">
              <a:off x="344" y="3863"/>
              <a:ext cx="10407" cy="5"/>
            </a:xfrm>
            <a:prstGeom prst="bentConnector3">
              <a:avLst>
                <a:gd name="adj1" fmla="val 50004"/>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89" name="肘形连接符 88"/>
            <p:cNvCxnSpPr/>
            <p:nvPr/>
          </p:nvCxnSpPr>
          <p:spPr>
            <a:xfrm rot="5400000" flipV="1">
              <a:off x="1545" y="3204"/>
              <a:ext cx="6315" cy="782"/>
            </a:xfrm>
            <a:prstGeom prst="bentConnector3">
              <a:avLst>
                <a:gd name="adj1" fmla="val 32695"/>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1" name="肘形连接符 90"/>
            <p:cNvCxnSpPr/>
            <p:nvPr/>
          </p:nvCxnSpPr>
          <p:spPr>
            <a:xfrm flipV="1">
              <a:off x="1426" y="3120"/>
              <a:ext cx="9465" cy="3034"/>
            </a:xfrm>
            <a:prstGeom prst="bentConnector3">
              <a:avLst>
                <a:gd name="adj1" fmla="val 50014"/>
              </a:avLst>
            </a:prstGeom>
            <a:ln w="63500" cap="rnd">
              <a:solidFill>
                <a:schemeClr val="accent3">
                  <a:lumMod val="75000"/>
                </a:schemeClr>
              </a:solidFill>
              <a:round/>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1145"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3" name="椭圆 92"/>
            <p:cNvSpPr/>
            <p:nvPr/>
          </p:nvSpPr>
          <p:spPr>
            <a:xfrm>
              <a:off x="5011"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4" name="椭圆 93"/>
            <p:cNvSpPr/>
            <p:nvPr/>
          </p:nvSpPr>
          <p:spPr>
            <a:xfrm>
              <a:off x="5003" y="4859"/>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5" name="椭圆 94"/>
            <p:cNvSpPr/>
            <p:nvPr/>
          </p:nvSpPr>
          <p:spPr>
            <a:xfrm>
              <a:off x="6080"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6" name="椭圆 95"/>
            <p:cNvSpPr/>
            <p:nvPr/>
          </p:nvSpPr>
          <p:spPr>
            <a:xfrm>
              <a:off x="7554"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7" name="椭圆 96"/>
            <p:cNvSpPr/>
            <p:nvPr/>
          </p:nvSpPr>
          <p:spPr>
            <a:xfrm>
              <a:off x="7554"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8" name="椭圆 97"/>
            <p:cNvSpPr/>
            <p:nvPr/>
          </p:nvSpPr>
          <p:spPr>
            <a:xfrm>
              <a:off x="4216"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9" name="椭圆 98"/>
            <p:cNvSpPr/>
            <p:nvPr/>
          </p:nvSpPr>
          <p:spPr>
            <a:xfrm>
              <a:off x="5267"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0" name="椭圆 99"/>
            <p:cNvSpPr/>
            <p:nvPr/>
          </p:nvSpPr>
          <p:spPr>
            <a:xfrm>
              <a:off x="6434"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1" name="椭圆 100"/>
            <p:cNvSpPr/>
            <p:nvPr/>
          </p:nvSpPr>
          <p:spPr>
            <a:xfrm>
              <a:off x="2660"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2" name="椭圆 101"/>
            <p:cNvSpPr/>
            <p:nvPr/>
          </p:nvSpPr>
          <p:spPr>
            <a:xfrm>
              <a:off x="2413"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3" name="椭圆 102"/>
            <p:cNvSpPr/>
            <p:nvPr/>
          </p:nvSpPr>
          <p:spPr>
            <a:xfrm>
              <a:off x="3321" y="379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 name="椭圆 103"/>
            <p:cNvSpPr/>
            <p:nvPr/>
          </p:nvSpPr>
          <p:spPr>
            <a:xfrm>
              <a:off x="4246"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105" name="组合 104"/>
            <p:cNvGrpSpPr/>
            <p:nvPr/>
          </p:nvGrpSpPr>
          <p:grpSpPr>
            <a:xfrm rot="0">
              <a:off x="1678" y="6061"/>
              <a:ext cx="2289" cy="188"/>
              <a:chOff x="2259" y="9374"/>
              <a:chExt cx="1780" cy="146"/>
            </a:xfrm>
          </p:grpSpPr>
          <p:sp>
            <p:nvSpPr>
              <p:cNvPr id="106" name="椭圆 105"/>
              <p:cNvSpPr/>
              <p:nvPr/>
            </p:nvSpPr>
            <p:spPr>
              <a:xfrm>
                <a:off x="2259"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7" name="椭圆 106"/>
              <p:cNvSpPr/>
              <p:nvPr/>
            </p:nvSpPr>
            <p:spPr>
              <a:xfrm>
                <a:off x="3120"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8" name="椭圆 107"/>
              <p:cNvSpPr/>
              <p:nvPr/>
            </p:nvSpPr>
            <p:spPr>
              <a:xfrm>
                <a:off x="3897"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109" name="椭圆 108"/>
            <p:cNvSpPr/>
            <p:nvPr/>
          </p:nvSpPr>
          <p:spPr>
            <a:xfrm>
              <a:off x="4998" y="6064"/>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0" name="椭圆 109"/>
            <p:cNvSpPr/>
            <p:nvPr/>
          </p:nvSpPr>
          <p:spPr>
            <a:xfrm>
              <a:off x="5011" y="290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1" name="椭圆 110"/>
            <p:cNvSpPr/>
            <p:nvPr/>
          </p:nvSpPr>
          <p:spPr>
            <a:xfrm>
              <a:off x="4216" y="214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2" name="椭圆 111"/>
            <p:cNvSpPr/>
            <p:nvPr/>
          </p:nvSpPr>
          <p:spPr>
            <a:xfrm>
              <a:off x="8593"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3" name="椭圆 112"/>
            <p:cNvSpPr/>
            <p:nvPr/>
          </p:nvSpPr>
          <p:spPr>
            <a:xfrm>
              <a:off x="9849"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4" name="椭圆 113"/>
            <p:cNvSpPr/>
            <p:nvPr/>
          </p:nvSpPr>
          <p:spPr>
            <a:xfrm>
              <a:off x="9027"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5" name="椭圆 114"/>
            <p:cNvSpPr/>
            <p:nvPr/>
          </p:nvSpPr>
          <p:spPr>
            <a:xfrm>
              <a:off x="10378"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6" name="椭圆 115"/>
            <p:cNvSpPr/>
            <p:nvPr/>
          </p:nvSpPr>
          <p:spPr>
            <a:xfrm>
              <a:off x="7554" y="134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7" name="椭圆 116"/>
            <p:cNvSpPr/>
            <p:nvPr/>
          </p:nvSpPr>
          <p:spPr>
            <a:xfrm>
              <a:off x="7554" y="223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8" name="椭圆 117"/>
            <p:cNvSpPr/>
            <p:nvPr/>
          </p:nvSpPr>
          <p:spPr>
            <a:xfrm>
              <a:off x="7554" y="479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9" name="椭圆 118"/>
            <p:cNvSpPr/>
            <p:nvPr/>
          </p:nvSpPr>
          <p:spPr>
            <a:xfrm>
              <a:off x="7554" y="5908"/>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20" name="椭圆 119"/>
            <p:cNvSpPr/>
            <p:nvPr/>
          </p:nvSpPr>
          <p:spPr>
            <a:xfrm>
              <a:off x="6080" y="4982"/>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21" name="文本框 120"/>
            <p:cNvSpPr txBox="1"/>
            <p:nvPr/>
          </p:nvSpPr>
          <p:spPr>
            <a:xfrm>
              <a:off x="8857" y="1983"/>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D</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22" name="矩形 121"/>
            <p:cNvSpPr/>
            <p:nvPr>
              <p:custDataLst>
                <p:tags r:id="rId9"/>
              </p:custDataLst>
            </p:nvPr>
          </p:nvSpPr>
          <p:spPr>
            <a:xfrm>
              <a:off x="8987" y="2945"/>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23" name="文本框 122"/>
            <p:cNvSpPr txBox="1"/>
            <p:nvPr>
              <p:custDataLst>
                <p:tags r:id="rId10"/>
              </p:custDataLst>
            </p:nvPr>
          </p:nvSpPr>
          <p:spPr>
            <a:xfrm>
              <a:off x="8863" y="2792"/>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1</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124" name="肘形连接符 123"/>
            <p:cNvCxnSpPr/>
            <p:nvPr/>
          </p:nvCxnSpPr>
          <p:spPr>
            <a:xfrm>
              <a:off x="2386" y="1145"/>
              <a:ext cx="6828" cy="1975"/>
            </a:xfrm>
            <a:prstGeom prst="bentConnector3">
              <a:avLst>
                <a:gd name="adj1" fmla="val 77021"/>
              </a:avLst>
            </a:prstGeom>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Tree>
    <p:custDataLst>
      <p:tags r:id="rId11"/>
    </p:custDataLst>
  </p:cSld>
  <p:clrMapOvr>
    <a:masterClrMapping/>
  </p:clrMapOvr>
  <p:transition advClick="0" advTm="1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indefinite"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55245" y="-16192"/>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sp>
        <p:nvSpPr>
          <p:cNvPr id="54" name="圆角矩形 53">
            <a:hlinkHover r:id="" action="ppaction://hlinkshowjump?jump=nextslide"/>
          </p:cNvPr>
          <p:cNvSpPr/>
          <p:nvPr>
            <p:custDataLst>
              <p:tags r:id="rId5"/>
            </p:custDataLst>
          </p:nvPr>
        </p:nvSpPr>
        <p:spPr>
          <a:xfrm>
            <a:off x="4130516"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开始检测</a:t>
            </a:r>
            <a:endParaRPr lang="zh-CN" altLang="en-US" sz="1500">
              <a:sym typeface="+mn-ea"/>
            </a:endParaRPr>
          </a:p>
          <a:p>
            <a:pPr algn="ctr"/>
            <a:r>
              <a:rPr lang="zh-CN" altLang="en-US" sz="1500">
                <a:sym typeface="+mn-ea"/>
              </a:rPr>
              <a:t>上传数据</a:t>
            </a:r>
            <a:endParaRPr lang="zh-CN" altLang="en-US" sz="1500">
              <a:sym typeface="+mn-ea"/>
            </a:endParaRPr>
          </a:p>
        </p:txBody>
      </p:sp>
      <p:pic>
        <p:nvPicPr>
          <p:cNvPr id="3" name="图片 2"/>
          <p:cNvPicPr>
            <a:picLocks noChangeAspect="1"/>
          </p:cNvPicPr>
          <p:nvPr/>
        </p:nvPicPr>
        <p:blipFill>
          <a:blip r:embed="rId6"/>
          <a:stretch>
            <a:fillRect/>
          </a:stretch>
        </p:blipFill>
        <p:spPr>
          <a:xfrm>
            <a:off x="76200" y="248603"/>
            <a:ext cx="5242560" cy="2948940"/>
          </a:xfrm>
          <a:prstGeom prst="rect">
            <a:avLst/>
          </a:prstGeom>
        </p:spPr>
      </p:pic>
      <p:grpSp>
        <p:nvGrpSpPr>
          <p:cNvPr id="4" name="组合 3"/>
          <p:cNvGrpSpPr/>
          <p:nvPr/>
        </p:nvGrpSpPr>
        <p:grpSpPr>
          <a:xfrm>
            <a:off x="5459730" y="655320"/>
            <a:ext cx="3564731" cy="2135029"/>
            <a:chOff x="344" y="438"/>
            <a:chExt cx="10547" cy="6315"/>
          </a:xfrm>
        </p:grpSpPr>
        <p:sp>
          <p:nvSpPr>
            <p:cNvPr id="5" name="等腰三角形 4"/>
            <p:cNvSpPr/>
            <p:nvPr/>
          </p:nvSpPr>
          <p:spPr>
            <a:xfrm rot="10800000">
              <a:off x="9066" y="2558"/>
              <a:ext cx="300" cy="372"/>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6" name="肘形连接符 5"/>
            <p:cNvCxnSpPr/>
            <p:nvPr/>
          </p:nvCxnSpPr>
          <p:spPr>
            <a:xfrm>
              <a:off x="2018" y="1141"/>
              <a:ext cx="5633" cy="5492"/>
            </a:xfrm>
            <a:prstGeom prst="bentConnector3">
              <a:avLst>
                <a:gd name="adj1" fmla="val 99908"/>
              </a:avLst>
            </a:prstGeom>
            <a:ln w="63500" cap="rnd">
              <a:round/>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flipV="1">
              <a:off x="344" y="3863"/>
              <a:ext cx="10407" cy="5"/>
            </a:xfrm>
            <a:prstGeom prst="bentConnector3">
              <a:avLst>
                <a:gd name="adj1" fmla="val 50004"/>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rot="5400000" flipV="1">
              <a:off x="1545" y="3204"/>
              <a:ext cx="6315" cy="782"/>
            </a:xfrm>
            <a:prstGeom prst="bentConnector3">
              <a:avLst>
                <a:gd name="adj1" fmla="val 32695"/>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flipV="1">
              <a:off x="1426" y="3120"/>
              <a:ext cx="9465" cy="3034"/>
            </a:xfrm>
            <a:prstGeom prst="bentConnector3">
              <a:avLst>
                <a:gd name="adj1" fmla="val 50014"/>
              </a:avLst>
            </a:prstGeom>
            <a:ln w="63500" cap="rnd">
              <a:solidFill>
                <a:schemeClr val="accent3">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145"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2" name="椭圆 11"/>
            <p:cNvSpPr/>
            <p:nvPr/>
          </p:nvSpPr>
          <p:spPr>
            <a:xfrm>
              <a:off x="5011"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3" name="椭圆 12"/>
            <p:cNvSpPr/>
            <p:nvPr/>
          </p:nvSpPr>
          <p:spPr>
            <a:xfrm>
              <a:off x="5003" y="4859"/>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4" name="椭圆 13"/>
            <p:cNvSpPr/>
            <p:nvPr/>
          </p:nvSpPr>
          <p:spPr>
            <a:xfrm>
              <a:off x="6080"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6" name="椭圆 15"/>
            <p:cNvSpPr/>
            <p:nvPr/>
          </p:nvSpPr>
          <p:spPr>
            <a:xfrm>
              <a:off x="7554"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7" name="椭圆 16"/>
            <p:cNvSpPr/>
            <p:nvPr/>
          </p:nvSpPr>
          <p:spPr>
            <a:xfrm>
              <a:off x="7554"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9" name="椭圆 18"/>
            <p:cNvSpPr/>
            <p:nvPr/>
          </p:nvSpPr>
          <p:spPr>
            <a:xfrm>
              <a:off x="4216"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0" name="椭圆 19"/>
            <p:cNvSpPr/>
            <p:nvPr/>
          </p:nvSpPr>
          <p:spPr>
            <a:xfrm>
              <a:off x="5267"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椭圆 20"/>
            <p:cNvSpPr/>
            <p:nvPr/>
          </p:nvSpPr>
          <p:spPr>
            <a:xfrm>
              <a:off x="6434"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2" name="椭圆 21"/>
            <p:cNvSpPr/>
            <p:nvPr/>
          </p:nvSpPr>
          <p:spPr>
            <a:xfrm>
              <a:off x="2660"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3" name="椭圆 22"/>
            <p:cNvSpPr/>
            <p:nvPr/>
          </p:nvSpPr>
          <p:spPr>
            <a:xfrm>
              <a:off x="2413"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4" name="椭圆 23"/>
            <p:cNvSpPr/>
            <p:nvPr/>
          </p:nvSpPr>
          <p:spPr>
            <a:xfrm>
              <a:off x="3321" y="379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6" name="椭圆 25"/>
            <p:cNvSpPr/>
            <p:nvPr/>
          </p:nvSpPr>
          <p:spPr>
            <a:xfrm>
              <a:off x="4246"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30" name="组合 29"/>
            <p:cNvGrpSpPr/>
            <p:nvPr/>
          </p:nvGrpSpPr>
          <p:grpSpPr>
            <a:xfrm rot="0">
              <a:off x="1678" y="6061"/>
              <a:ext cx="2289" cy="188"/>
              <a:chOff x="2259" y="9374"/>
              <a:chExt cx="1780" cy="146"/>
            </a:xfrm>
          </p:grpSpPr>
          <p:sp>
            <p:nvSpPr>
              <p:cNvPr id="31" name="椭圆 30"/>
              <p:cNvSpPr/>
              <p:nvPr/>
            </p:nvSpPr>
            <p:spPr>
              <a:xfrm>
                <a:off x="2259"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2" name="椭圆 31"/>
              <p:cNvSpPr/>
              <p:nvPr/>
            </p:nvSpPr>
            <p:spPr>
              <a:xfrm>
                <a:off x="3120"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3" name="椭圆 32"/>
              <p:cNvSpPr/>
              <p:nvPr/>
            </p:nvSpPr>
            <p:spPr>
              <a:xfrm>
                <a:off x="3897"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34" name="椭圆 33"/>
            <p:cNvSpPr/>
            <p:nvPr/>
          </p:nvSpPr>
          <p:spPr>
            <a:xfrm>
              <a:off x="4998" y="6064"/>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5" name="椭圆 34"/>
            <p:cNvSpPr/>
            <p:nvPr/>
          </p:nvSpPr>
          <p:spPr>
            <a:xfrm>
              <a:off x="5011" y="290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6" name="椭圆 35"/>
            <p:cNvSpPr/>
            <p:nvPr/>
          </p:nvSpPr>
          <p:spPr>
            <a:xfrm>
              <a:off x="4216" y="214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7" name="椭圆 36"/>
            <p:cNvSpPr/>
            <p:nvPr/>
          </p:nvSpPr>
          <p:spPr>
            <a:xfrm>
              <a:off x="8593"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8" name="椭圆 37"/>
            <p:cNvSpPr/>
            <p:nvPr/>
          </p:nvSpPr>
          <p:spPr>
            <a:xfrm>
              <a:off x="9849"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0" name="椭圆 39"/>
            <p:cNvSpPr/>
            <p:nvPr/>
          </p:nvSpPr>
          <p:spPr>
            <a:xfrm>
              <a:off x="9027"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1" name="椭圆 40"/>
            <p:cNvSpPr/>
            <p:nvPr/>
          </p:nvSpPr>
          <p:spPr>
            <a:xfrm>
              <a:off x="10378"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2" name="椭圆 41"/>
            <p:cNvSpPr/>
            <p:nvPr/>
          </p:nvSpPr>
          <p:spPr>
            <a:xfrm>
              <a:off x="7554" y="134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3" name="椭圆 42"/>
            <p:cNvSpPr/>
            <p:nvPr/>
          </p:nvSpPr>
          <p:spPr>
            <a:xfrm>
              <a:off x="7554" y="223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4" name="椭圆 43"/>
            <p:cNvSpPr/>
            <p:nvPr/>
          </p:nvSpPr>
          <p:spPr>
            <a:xfrm>
              <a:off x="7554" y="479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5" name="椭圆 44"/>
            <p:cNvSpPr/>
            <p:nvPr/>
          </p:nvSpPr>
          <p:spPr>
            <a:xfrm>
              <a:off x="7554" y="5908"/>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6" name="椭圆 45"/>
            <p:cNvSpPr/>
            <p:nvPr/>
          </p:nvSpPr>
          <p:spPr>
            <a:xfrm>
              <a:off x="6080" y="4982"/>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7" name="文本框 46"/>
            <p:cNvSpPr txBox="1"/>
            <p:nvPr/>
          </p:nvSpPr>
          <p:spPr>
            <a:xfrm>
              <a:off x="8857" y="1983"/>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D</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48" name="矩形 47"/>
            <p:cNvSpPr/>
            <p:nvPr>
              <p:custDataLst>
                <p:tags r:id="rId7"/>
              </p:custDataLst>
            </p:nvPr>
          </p:nvSpPr>
          <p:spPr>
            <a:xfrm>
              <a:off x="8987" y="2945"/>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49" name="文本框 48"/>
            <p:cNvSpPr txBox="1"/>
            <p:nvPr>
              <p:custDataLst>
                <p:tags r:id="rId8"/>
              </p:custDataLst>
            </p:nvPr>
          </p:nvSpPr>
          <p:spPr>
            <a:xfrm>
              <a:off x="8863" y="2792"/>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1</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50" name="肘形连接符 49"/>
            <p:cNvCxnSpPr/>
            <p:nvPr/>
          </p:nvCxnSpPr>
          <p:spPr>
            <a:xfrm>
              <a:off x="2386" y="1145"/>
              <a:ext cx="6828" cy="1975"/>
            </a:xfrm>
            <a:prstGeom prst="bentConnector3">
              <a:avLst>
                <a:gd name="adj1" fmla="val 77021"/>
              </a:avLst>
            </a:prstGeom>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Tree>
    <p:custDataLst>
      <p:tags r:id="rId9"/>
    </p:custData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8" descr="F:\0PPT素材\背景及图片\斜纹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a:xfrm>
            <a:off x="4019874" y="3423896"/>
            <a:ext cx="5124126" cy="548229"/>
          </a:xfrm>
          <a:prstGeom prst="roundRect">
            <a:avLst>
              <a:gd name="adj" fmla="val 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25" name="任意多边形 24"/>
          <p:cNvSpPr/>
          <p:nvPr/>
        </p:nvSpPr>
        <p:spPr>
          <a:xfrm>
            <a:off x="0" y="0"/>
            <a:ext cx="4646858" cy="5143500"/>
          </a:xfrm>
          <a:custGeom>
            <a:avLst/>
            <a:gdLst>
              <a:gd name="connsiteX0" fmla="*/ 0 w 4646858"/>
              <a:gd name="connsiteY0" fmla="*/ 0 h 5143500"/>
              <a:gd name="connsiteX1" fmla="*/ 3360983 w 4646858"/>
              <a:gd name="connsiteY1" fmla="*/ 0 h 5143500"/>
              <a:gd name="connsiteX2" fmla="*/ 4646858 w 4646858"/>
              <a:gd name="connsiteY2" fmla="*/ 5143500 h 5143500"/>
              <a:gd name="connsiteX3" fmla="*/ 0 w 464685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646858" h="5143500">
                <a:moveTo>
                  <a:pt x="0" y="0"/>
                </a:moveTo>
                <a:lnTo>
                  <a:pt x="3360983" y="0"/>
                </a:lnTo>
                <a:lnTo>
                  <a:pt x="4646858" y="5143500"/>
                </a:lnTo>
                <a:lnTo>
                  <a:pt x="0" y="5143500"/>
                </a:lnTo>
                <a:close/>
              </a:path>
            </a:pathLst>
          </a:custGeom>
          <a:solidFill>
            <a:schemeClr val="tx1">
              <a:lumMod val="95000"/>
              <a:lumOff val="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27" name="任意多边形 26"/>
          <p:cNvSpPr/>
          <p:nvPr/>
        </p:nvSpPr>
        <p:spPr>
          <a:xfrm>
            <a:off x="3142666" y="1497837"/>
            <a:ext cx="6001334" cy="2007100"/>
          </a:xfrm>
          <a:custGeom>
            <a:avLst/>
            <a:gdLst>
              <a:gd name="connsiteX0" fmla="*/ 0 w 6001334"/>
              <a:gd name="connsiteY0" fmla="*/ 0 h 2007100"/>
              <a:gd name="connsiteX1" fmla="*/ 6001334 w 6001334"/>
              <a:gd name="connsiteY1" fmla="*/ 0 h 2007100"/>
              <a:gd name="connsiteX2" fmla="*/ 6001334 w 6001334"/>
              <a:gd name="connsiteY2" fmla="*/ 2007100 h 2007100"/>
              <a:gd name="connsiteX3" fmla="*/ 501775 w 6001334"/>
              <a:gd name="connsiteY3" fmla="*/ 2007100 h 2007100"/>
              <a:gd name="connsiteX4" fmla="*/ 0 w 6001334"/>
              <a:gd name="connsiteY4" fmla="*/ 0 h 200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334" h="2007100">
                <a:moveTo>
                  <a:pt x="0" y="0"/>
                </a:moveTo>
                <a:lnTo>
                  <a:pt x="6001334" y="0"/>
                </a:lnTo>
                <a:lnTo>
                  <a:pt x="6001334" y="2007100"/>
                </a:lnTo>
                <a:lnTo>
                  <a:pt x="501775" y="2007100"/>
                </a:lnTo>
                <a:lnTo>
                  <a:pt x="0" y="0"/>
                </a:lnTo>
                <a:close/>
              </a:path>
            </a:pathLst>
          </a:custGeom>
          <a:solidFill>
            <a:srgbClr val="244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grpSp>
        <p:nvGrpSpPr>
          <p:cNvPr id="20" name="组合 19"/>
          <p:cNvGrpSpPr/>
          <p:nvPr/>
        </p:nvGrpSpPr>
        <p:grpSpPr>
          <a:xfrm>
            <a:off x="4028698" y="1966392"/>
            <a:ext cx="4346652" cy="609597"/>
            <a:chOff x="3857548" y="2004492"/>
            <a:chExt cx="4346652" cy="609597"/>
          </a:xfrm>
        </p:grpSpPr>
        <p:sp>
          <p:nvSpPr>
            <p:cNvPr id="21" name="TextBox 6"/>
            <p:cNvSpPr txBox="1"/>
            <p:nvPr/>
          </p:nvSpPr>
          <p:spPr>
            <a:xfrm>
              <a:off x="4959370" y="2004492"/>
              <a:ext cx="1620957" cy="523220"/>
            </a:xfrm>
            <a:prstGeom prst="rect">
              <a:avLst/>
            </a:prstGeom>
            <a:noFill/>
          </p:spPr>
          <p:txBody>
            <a:bodyPr wrap="none" rtlCol="0">
              <a:spAutoFit/>
            </a:bodyPr>
            <a:lstStyle/>
            <a:p>
              <a:r>
                <a:rPr lang="zh-CN" altLang="en-US" sz="2800" dirty="0">
                  <a:solidFill>
                    <a:schemeClr val="bg1"/>
                  </a:solidFill>
                  <a:latin typeface="等线" panose="02010600030101010101" charset="-122"/>
                  <a:ea typeface="等线" panose="02010600030101010101" charset="-122"/>
                  <a:cs typeface="等线" panose="02010600030101010101" charset="-122"/>
                  <a:sym typeface="+mn-lt"/>
                </a:rPr>
                <a:t>研究背景</a:t>
              </a:r>
              <a:endParaRPr lang="zh-CN" altLang="en-US" sz="2800" dirty="0">
                <a:solidFill>
                  <a:schemeClr val="bg1"/>
                </a:solidFill>
                <a:latin typeface="等线" panose="02010600030101010101" charset="-122"/>
                <a:ea typeface="等线" panose="02010600030101010101" charset="-122"/>
                <a:cs typeface="等线" panose="02010600030101010101" charset="-122"/>
                <a:sym typeface="+mn-lt"/>
              </a:endParaRPr>
            </a:p>
          </p:txBody>
        </p:sp>
        <p:cxnSp>
          <p:nvCxnSpPr>
            <p:cNvPr id="23" name="直接连接符 22"/>
            <p:cNvCxnSpPr/>
            <p:nvPr/>
          </p:nvCxnSpPr>
          <p:spPr>
            <a:xfrm>
              <a:off x="3857548" y="2614089"/>
              <a:ext cx="4346652" cy="0"/>
            </a:xfrm>
            <a:prstGeom prst="line">
              <a:avLst/>
            </a:prstGeom>
            <a:ln>
              <a:gradFill flip="none" rotWithShape="1">
                <a:gsLst>
                  <a:gs pos="0">
                    <a:schemeClr val="accent1">
                      <a:lumMod val="5000"/>
                      <a:lumOff val="95000"/>
                    </a:schemeClr>
                  </a:gs>
                  <a:gs pos="54000">
                    <a:schemeClr val="accent1">
                      <a:lumMod val="45000"/>
                      <a:lumOff val="55000"/>
                    </a:schemeClr>
                  </a:gs>
                  <a:gs pos="100000">
                    <a:schemeClr val="accent1">
                      <a:lumMod val="30000"/>
                      <a:lumOff val="70000"/>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7376796" y="545601"/>
            <a:ext cx="1093804" cy="1093804"/>
            <a:chOff x="3658913" y="921296"/>
            <a:chExt cx="579934" cy="579934"/>
          </a:xfrm>
        </p:grpSpPr>
        <p:sp>
          <p:nvSpPr>
            <p:cNvPr id="67" name="椭圆 66"/>
            <p:cNvSpPr/>
            <p:nvPr/>
          </p:nvSpPr>
          <p:spPr>
            <a:xfrm>
              <a:off x="3658913" y="921296"/>
              <a:ext cx="579934" cy="579934"/>
            </a:xfrm>
            <a:prstGeom prst="ellipse">
              <a:avLst/>
            </a:prstGeom>
            <a:solidFill>
              <a:srgbClr val="414455"/>
            </a:solidFill>
            <a:ln w="38100">
              <a:solidFill>
                <a:schemeClr val="bg1"/>
              </a:solidFill>
            </a:ln>
            <a:effectLst>
              <a:outerShdw blurRad="266700" dist="1778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mn-ea"/>
                <a:sym typeface="+mn-lt"/>
              </a:endParaRPr>
            </a:p>
          </p:txBody>
        </p:sp>
        <p:pic>
          <p:nvPicPr>
            <p:cNvPr id="2051" name="Picture 3" descr="F:\0PPT素材\课题背景及内容.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1761" y="1087288"/>
              <a:ext cx="396376" cy="25786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文本框 1"/>
          <p:cNvSpPr txBox="1"/>
          <p:nvPr/>
        </p:nvSpPr>
        <p:spPr>
          <a:xfrm>
            <a:off x="398004" y="1177948"/>
            <a:ext cx="2428870" cy="2646878"/>
          </a:xfrm>
          <a:prstGeom prst="rect">
            <a:avLst/>
          </a:prstGeom>
          <a:noFill/>
        </p:spPr>
        <p:txBody>
          <a:bodyPr wrap="none" rtlCol="0">
            <a:spAutoFit/>
          </a:bodyPr>
          <a:lstStyle/>
          <a:p>
            <a:r>
              <a:rPr lang="en-US" altLang="zh-CN" sz="16600" dirty="0">
                <a:ln w="38100">
                  <a:gradFill>
                    <a:gsLst>
                      <a:gs pos="0">
                        <a:schemeClr val="accent1">
                          <a:lumMod val="5000"/>
                          <a:lumOff val="95000"/>
                        </a:schemeClr>
                      </a:gs>
                      <a:gs pos="100000">
                        <a:srgbClr val="2448A1">
                          <a:alpha val="0"/>
                        </a:srgbClr>
                      </a:gs>
                    </a:gsLst>
                    <a:lin ang="5400000" scaled="1"/>
                  </a:gradFill>
                </a:ln>
                <a:noFill/>
                <a:latin typeface="等线" panose="02010600030101010101" charset="-122"/>
                <a:ea typeface="等线" panose="02010600030101010101" charset="-122"/>
                <a:cs typeface="等线" panose="02010600030101010101" charset="-122"/>
              </a:rPr>
              <a:t>01</a:t>
            </a:r>
            <a:endParaRPr lang="zh-CN" altLang="en-US" sz="16600" dirty="0">
              <a:ln w="38100">
                <a:gradFill>
                  <a:gsLst>
                    <a:gs pos="0">
                      <a:schemeClr val="accent1">
                        <a:lumMod val="5000"/>
                        <a:lumOff val="95000"/>
                      </a:schemeClr>
                    </a:gs>
                    <a:gs pos="100000">
                      <a:srgbClr val="2448A1">
                        <a:alpha val="0"/>
                      </a:srgbClr>
                    </a:gs>
                  </a:gsLst>
                  <a:lin ang="5400000" scaled="1"/>
                </a:gradFill>
              </a:ln>
              <a:noFill/>
              <a:latin typeface="等线" panose="02010600030101010101" charset="-122"/>
              <a:ea typeface="等线" panose="02010600030101010101" charset="-122"/>
              <a:cs typeface="等线" panose="0201060003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55245" y="-16192"/>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459730" y="655320"/>
            <a:ext cx="3564731" cy="2135029"/>
            <a:chOff x="344" y="438"/>
            <a:chExt cx="10547" cy="6315"/>
          </a:xfrm>
        </p:grpSpPr>
        <p:sp>
          <p:nvSpPr>
            <p:cNvPr id="2" name="等腰三角形 1"/>
            <p:cNvSpPr/>
            <p:nvPr/>
          </p:nvSpPr>
          <p:spPr>
            <a:xfrm rot="10800000">
              <a:off x="9066" y="2558"/>
              <a:ext cx="300" cy="372"/>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56" name="肘形连接符 55"/>
            <p:cNvCxnSpPr/>
            <p:nvPr/>
          </p:nvCxnSpPr>
          <p:spPr>
            <a:xfrm>
              <a:off x="2018" y="1141"/>
              <a:ext cx="5633" cy="5492"/>
            </a:xfrm>
            <a:prstGeom prst="bentConnector3">
              <a:avLst>
                <a:gd name="adj1" fmla="val 99908"/>
              </a:avLst>
            </a:prstGeom>
            <a:ln w="63500" cap="rnd">
              <a:round/>
            </a:ln>
          </p:spPr>
          <p:style>
            <a:lnRef idx="1">
              <a:schemeClr val="accent1"/>
            </a:lnRef>
            <a:fillRef idx="0">
              <a:schemeClr val="accent1"/>
            </a:fillRef>
            <a:effectRef idx="0">
              <a:schemeClr val="accent1"/>
            </a:effectRef>
            <a:fontRef idx="minor">
              <a:schemeClr val="tx1"/>
            </a:fontRef>
          </p:style>
        </p:cxnSp>
        <p:cxnSp>
          <p:nvCxnSpPr>
            <p:cNvPr id="57" name="肘形连接符 56"/>
            <p:cNvCxnSpPr/>
            <p:nvPr/>
          </p:nvCxnSpPr>
          <p:spPr>
            <a:xfrm flipV="1">
              <a:off x="344" y="3863"/>
              <a:ext cx="10407" cy="5"/>
            </a:xfrm>
            <a:prstGeom prst="bentConnector3">
              <a:avLst>
                <a:gd name="adj1" fmla="val 50004"/>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 name="肘形连接符 57"/>
            <p:cNvCxnSpPr/>
            <p:nvPr/>
          </p:nvCxnSpPr>
          <p:spPr>
            <a:xfrm rot="5400000" flipV="1">
              <a:off x="1545" y="3204"/>
              <a:ext cx="6315" cy="782"/>
            </a:xfrm>
            <a:prstGeom prst="bentConnector3">
              <a:avLst>
                <a:gd name="adj1" fmla="val 32695"/>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肘形连接符 58"/>
            <p:cNvCxnSpPr/>
            <p:nvPr/>
          </p:nvCxnSpPr>
          <p:spPr>
            <a:xfrm flipV="1">
              <a:off x="1426" y="3120"/>
              <a:ext cx="9465" cy="3034"/>
            </a:xfrm>
            <a:prstGeom prst="bentConnector3">
              <a:avLst>
                <a:gd name="adj1" fmla="val 50014"/>
              </a:avLst>
            </a:prstGeom>
            <a:ln w="63500" cap="rnd">
              <a:solidFill>
                <a:schemeClr val="accent3">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1145"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1" name="椭圆 60"/>
            <p:cNvSpPr/>
            <p:nvPr/>
          </p:nvSpPr>
          <p:spPr>
            <a:xfrm>
              <a:off x="5011"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2" name="椭圆 61"/>
            <p:cNvSpPr/>
            <p:nvPr/>
          </p:nvSpPr>
          <p:spPr>
            <a:xfrm>
              <a:off x="5003" y="4859"/>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3" name="椭圆 62"/>
            <p:cNvSpPr/>
            <p:nvPr/>
          </p:nvSpPr>
          <p:spPr>
            <a:xfrm>
              <a:off x="6080"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4" name="椭圆 63"/>
            <p:cNvSpPr/>
            <p:nvPr/>
          </p:nvSpPr>
          <p:spPr>
            <a:xfrm>
              <a:off x="7554"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5" name="椭圆 64"/>
            <p:cNvSpPr/>
            <p:nvPr/>
          </p:nvSpPr>
          <p:spPr>
            <a:xfrm>
              <a:off x="7554"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6" name="椭圆 65"/>
            <p:cNvSpPr/>
            <p:nvPr/>
          </p:nvSpPr>
          <p:spPr>
            <a:xfrm>
              <a:off x="4216"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7" name="椭圆 66"/>
            <p:cNvSpPr/>
            <p:nvPr/>
          </p:nvSpPr>
          <p:spPr>
            <a:xfrm>
              <a:off x="5267"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8" name="椭圆 67"/>
            <p:cNvSpPr/>
            <p:nvPr/>
          </p:nvSpPr>
          <p:spPr>
            <a:xfrm>
              <a:off x="6434"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9" name="椭圆 68"/>
            <p:cNvSpPr/>
            <p:nvPr/>
          </p:nvSpPr>
          <p:spPr>
            <a:xfrm>
              <a:off x="2660"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0" name="椭圆 69"/>
            <p:cNvSpPr/>
            <p:nvPr/>
          </p:nvSpPr>
          <p:spPr>
            <a:xfrm>
              <a:off x="2413"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1" name="椭圆 70"/>
            <p:cNvSpPr/>
            <p:nvPr/>
          </p:nvSpPr>
          <p:spPr>
            <a:xfrm>
              <a:off x="3321" y="379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2" name="椭圆 71"/>
            <p:cNvSpPr/>
            <p:nvPr/>
          </p:nvSpPr>
          <p:spPr>
            <a:xfrm>
              <a:off x="4246"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73" name="组合 72"/>
            <p:cNvGrpSpPr/>
            <p:nvPr/>
          </p:nvGrpSpPr>
          <p:grpSpPr>
            <a:xfrm rot="0">
              <a:off x="1678" y="6061"/>
              <a:ext cx="2289" cy="188"/>
              <a:chOff x="2259" y="9374"/>
              <a:chExt cx="1780" cy="146"/>
            </a:xfrm>
          </p:grpSpPr>
          <p:sp>
            <p:nvSpPr>
              <p:cNvPr id="74" name="椭圆 73"/>
              <p:cNvSpPr/>
              <p:nvPr/>
            </p:nvSpPr>
            <p:spPr>
              <a:xfrm>
                <a:off x="2259"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5" name="椭圆 74"/>
              <p:cNvSpPr/>
              <p:nvPr/>
            </p:nvSpPr>
            <p:spPr>
              <a:xfrm>
                <a:off x="3120"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6" name="椭圆 75"/>
              <p:cNvSpPr/>
              <p:nvPr/>
            </p:nvSpPr>
            <p:spPr>
              <a:xfrm>
                <a:off x="3897"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77" name="椭圆 76"/>
            <p:cNvSpPr/>
            <p:nvPr/>
          </p:nvSpPr>
          <p:spPr>
            <a:xfrm>
              <a:off x="4998" y="6064"/>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8" name="椭圆 77"/>
            <p:cNvSpPr/>
            <p:nvPr/>
          </p:nvSpPr>
          <p:spPr>
            <a:xfrm>
              <a:off x="5011" y="290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9" name="椭圆 78"/>
            <p:cNvSpPr/>
            <p:nvPr/>
          </p:nvSpPr>
          <p:spPr>
            <a:xfrm>
              <a:off x="4216" y="214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0" name="椭圆 79"/>
            <p:cNvSpPr/>
            <p:nvPr/>
          </p:nvSpPr>
          <p:spPr>
            <a:xfrm>
              <a:off x="8593"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1" name="椭圆 80"/>
            <p:cNvSpPr/>
            <p:nvPr/>
          </p:nvSpPr>
          <p:spPr>
            <a:xfrm>
              <a:off x="9849"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2" name="椭圆 81"/>
            <p:cNvSpPr/>
            <p:nvPr/>
          </p:nvSpPr>
          <p:spPr>
            <a:xfrm>
              <a:off x="9027"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3" name="椭圆 82"/>
            <p:cNvSpPr/>
            <p:nvPr/>
          </p:nvSpPr>
          <p:spPr>
            <a:xfrm>
              <a:off x="10378"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4" name="椭圆 83"/>
            <p:cNvSpPr/>
            <p:nvPr/>
          </p:nvSpPr>
          <p:spPr>
            <a:xfrm>
              <a:off x="7554" y="134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5" name="椭圆 84"/>
            <p:cNvSpPr/>
            <p:nvPr/>
          </p:nvSpPr>
          <p:spPr>
            <a:xfrm>
              <a:off x="7554" y="223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6" name="椭圆 85"/>
            <p:cNvSpPr/>
            <p:nvPr/>
          </p:nvSpPr>
          <p:spPr>
            <a:xfrm>
              <a:off x="7554" y="479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7" name="椭圆 86"/>
            <p:cNvSpPr/>
            <p:nvPr/>
          </p:nvSpPr>
          <p:spPr>
            <a:xfrm>
              <a:off x="7554" y="5908"/>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8" name="椭圆 87"/>
            <p:cNvSpPr/>
            <p:nvPr/>
          </p:nvSpPr>
          <p:spPr>
            <a:xfrm>
              <a:off x="6080" y="4982"/>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0" name="文本框 89"/>
            <p:cNvSpPr txBox="1"/>
            <p:nvPr/>
          </p:nvSpPr>
          <p:spPr>
            <a:xfrm>
              <a:off x="8857" y="1983"/>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D</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15" name="矩形 14"/>
            <p:cNvSpPr/>
            <p:nvPr>
              <p:custDataLst>
                <p:tags r:id="rId5"/>
              </p:custDataLst>
            </p:nvPr>
          </p:nvSpPr>
          <p:spPr>
            <a:xfrm>
              <a:off x="8987" y="2945"/>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18" name="文本框 17"/>
            <p:cNvSpPr txBox="1"/>
            <p:nvPr>
              <p:custDataLst>
                <p:tags r:id="rId6"/>
              </p:custDataLst>
            </p:nvPr>
          </p:nvSpPr>
          <p:spPr>
            <a:xfrm>
              <a:off x="8863" y="2792"/>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1</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25" name="肘形连接符 24"/>
            <p:cNvCxnSpPr/>
            <p:nvPr/>
          </p:nvCxnSpPr>
          <p:spPr>
            <a:xfrm>
              <a:off x="2386" y="1145"/>
              <a:ext cx="6828" cy="1975"/>
            </a:xfrm>
            <a:prstGeom prst="bentConnector3">
              <a:avLst>
                <a:gd name="adj1" fmla="val 77021"/>
              </a:avLst>
            </a:prstGeom>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54" name="圆角矩形 53">
            <a:hlinkClick r:id="" action="ppaction://hlinkshowjump?jump=nextslide"/>
          </p:cNvPr>
          <p:cNvSpPr/>
          <p:nvPr>
            <p:custDataLst>
              <p:tags r:id="rId7"/>
            </p:custDataLst>
          </p:nvPr>
        </p:nvSpPr>
        <p:spPr>
          <a:xfrm>
            <a:off x="4130516" y="3810000"/>
            <a:ext cx="1599724" cy="11730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500">
                <a:sym typeface="+mn-ea"/>
              </a:rPr>
              <a:t>开始检测</a:t>
            </a:r>
            <a:endParaRPr lang="zh-CN" altLang="en-US" sz="1500">
              <a:sym typeface="+mn-ea"/>
            </a:endParaRPr>
          </a:p>
          <a:p>
            <a:pPr algn="ctr"/>
            <a:r>
              <a:rPr lang="zh-CN" altLang="en-US" sz="1500">
                <a:sym typeface="+mn-ea"/>
              </a:rPr>
              <a:t>上传数据</a:t>
            </a:r>
            <a:endParaRPr lang="zh-CN" altLang="en-US" sz="1500">
              <a:sym typeface="+mn-ea"/>
            </a:endParaRPr>
          </a:p>
        </p:txBody>
      </p:sp>
      <p:pic>
        <p:nvPicPr>
          <p:cNvPr id="4" name="图片 3"/>
          <p:cNvPicPr>
            <a:picLocks noChangeAspect="1"/>
          </p:cNvPicPr>
          <p:nvPr/>
        </p:nvPicPr>
        <p:blipFill>
          <a:blip r:embed="rId8"/>
          <a:stretch>
            <a:fillRect/>
          </a:stretch>
        </p:blipFill>
        <p:spPr>
          <a:xfrm>
            <a:off x="76200" y="248603"/>
            <a:ext cx="5242560" cy="2948940"/>
          </a:xfrm>
          <a:prstGeom prst="rect">
            <a:avLst/>
          </a:prstGeom>
        </p:spPr>
      </p:pic>
    </p:spTree>
    <p:custDataLst>
      <p:tags r:id="rId9"/>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55245" y="-16192"/>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pic>
        <p:nvPicPr>
          <p:cNvPr id="6" name="2023-06-28 14-47-50">
            <a:hlinkClick r:id="" action="ppaction://media"/>
          </p:cNvPr>
          <p:cNvPicPr/>
          <p:nvPr>
            <a:videoFile r:link="rId5"/>
            <p:extLst>
              <p:ext uri="{DAA4B4D4-6D71-4841-9C94-3DE7FCFB9230}">
                <p14:media xmlns:p14="http://schemas.microsoft.com/office/powerpoint/2010/main" r:embed="rId6"/>
              </p:ext>
            </p:extLst>
          </p:nvPr>
        </p:nvPicPr>
        <p:blipFill>
          <a:blip r:embed="rId7"/>
          <a:stretch>
            <a:fillRect/>
          </a:stretch>
        </p:blipFill>
        <p:spPr>
          <a:xfrm>
            <a:off x="77629" y="246221"/>
            <a:ext cx="5231606" cy="2943225"/>
          </a:xfrm>
          <a:prstGeom prst="rect">
            <a:avLst/>
          </a:prstGeom>
        </p:spPr>
      </p:pic>
      <p:sp>
        <p:nvSpPr>
          <p:cNvPr id="54" name="圆角矩形 53"/>
          <p:cNvSpPr/>
          <p:nvPr>
            <p:custDataLst>
              <p:tags r:id="rId8"/>
            </p:custDataLst>
          </p:nvPr>
        </p:nvSpPr>
        <p:spPr>
          <a:xfrm>
            <a:off x="4130516"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分析监测数据</a:t>
            </a:r>
            <a:endParaRPr lang="zh-CN" altLang="en-US" sz="1500">
              <a:sym typeface="+mn-ea"/>
            </a:endParaRPr>
          </a:p>
        </p:txBody>
      </p:sp>
      <p:grpSp>
        <p:nvGrpSpPr>
          <p:cNvPr id="3" name="组合 2"/>
          <p:cNvGrpSpPr/>
          <p:nvPr/>
        </p:nvGrpSpPr>
        <p:grpSpPr>
          <a:xfrm>
            <a:off x="5459730" y="655320"/>
            <a:ext cx="3564731" cy="2135029"/>
            <a:chOff x="344" y="438"/>
            <a:chExt cx="10547" cy="6315"/>
          </a:xfrm>
        </p:grpSpPr>
        <p:sp>
          <p:nvSpPr>
            <p:cNvPr id="4" name="等腰三角形 3"/>
            <p:cNvSpPr/>
            <p:nvPr/>
          </p:nvSpPr>
          <p:spPr>
            <a:xfrm rot="10800000">
              <a:off x="9066" y="2558"/>
              <a:ext cx="300" cy="372"/>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5" name="肘形连接符 4"/>
            <p:cNvCxnSpPr/>
            <p:nvPr/>
          </p:nvCxnSpPr>
          <p:spPr>
            <a:xfrm>
              <a:off x="2018" y="1141"/>
              <a:ext cx="5633" cy="5492"/>
            </a:xfrm>
            <a:prstGeom prst="bentConnector3">
              <a:avLst>
                <a:gd name="adj1" fmla="val 99908"/>
              </a:avLst>
            </a:prstGeom>
            <a:ln w="63500" cap="rnd">
              <a:round/>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flipV="1">
              <a:off x="344" y="3863"/>
              <a:ext cx="10407" cy="5"/>
            </a:xfrm>
            <a:prstGeom prst="bentConnector3">
              <a:avLst>
                <a:gd name="adj1" fmla="val 50004"/>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rot="5400000" flipV="1">
              <a:off x="1545" y="3204"/>
              <a:ext cx="6315" cy="782"/>
            </a:xfrm>
            <a:prstGeom prst="bentConnector3">
              <a:avLst>
                <a:gd name="adj1" fmla="val 32695"/>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flipV="1">
              <a:off x="1426" y="3120"/>
              <a:ext cx="9465" cy="3034"/>
            </a:xfrm>
            <a:prstGeom prst="bentConnector3">
              <a:avLst>
                <a:gd name="adj1" fmla="val 50014"/>
              </a:avLst>
            </a:prstGeom>
            <a:ln w="63500" cap="rnd">
              <a:solidFill>
                <a:schemeClr val="accent3">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145"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2" name="椭圆 11"/>
            <p:cNvSpPr/>
            <p:nvPr/>
          </p:nvSpPr>
          <p:spPr>
            <a:xfrm>
              <a:off x="5011"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3" name="椭圆 12"/>
            <p:cNvSpPr/>
            <p:nvPr/>
          </p:nvSpPr>
          <p:spPr>
            <a:xfrm>
              <a:off x="5003" y="4859"/>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4" name="椭圆 13"/>
            <p:cNvSpPr/>
            <p:nvPr/>
          </p:nvSpPr>
          <p:spPr>
            <a:xfrm>
              <a:off x="6080"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6" name="椭圆 15"/>
            <p:cNvSpPr/>
            <p:nvPr/>
          </p:nvSpPr>
          <p:spPr>
            <a:xfrm>
              <a:off x="7554"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7" name="椭圆 16"/>
            <p:cNvSpPr/>
            <p:nvPr/>
          </p:nvSpPr>
          <p:spPr>
            <a:xfrm>
              <a:off x="7554"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9" name="椭圆 18"/>
            <p:cNvSpPr/>
            <p:nvPr/>
          </p:nvSpPr>
          <p:spPr>
            <a:xfrm>
              <a:off x="4216"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0" name="椭圆 19"/>
            <p:cNvSpPr/>
            <p:nvPr/>
          </p:nvSpPr>
          <p:spPr>
            <a:xfrm>
              <a:off x="5267"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椭圆 20"/>
            <p:cNvSpPr/>
            <p:nvPr/>
          </p:nvSpPr>
          <p:spPr>
            <a:xfrm>
              <a:off x="6434"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2" name="椭圆 21"/>
            <p:cNvSpPr/>
            <p:nvPr/>
          </p:nvSpPr>
          <p:spPr>
            <a:xfrm>
              <a:off x="2660"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3" name="椭圆 22"/>
            <p:cNvSpPr/>
            <p:nvPr/>
          </p:nvSpPr>
          <p:spPr>
            <a:xfrm>
              <a:off x="2413"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4" name="椭圆 23"/>
            <p:cNvSpPr/>
            <p:nvPr/>
          </p:nvSpPr>
          <p:spPr>
            <a:xfrm>
              <a:off x="3321" y="379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6" name="椭圆 25"/>
            <p:cNvSpPr/>
            <p:nvPr/>
          </p:nvSpPr>
          <p:spPr>
            <a:xfrm>
              <a:off x="4246"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30" name="组合 29"/>
            <p:cNvGrpSpPr/>
            <p:nvPr/>
          </p:nvGrpSpPr>
          <p:grpSpPr>
            <a:xfrm rot="0">
              <a:off x="1678" y="6061"/>
              <a:ext cx="2289" cy="188"/>
              <a:chOff x="2259" y="9374"/>
              <a:chExt cx="1780" cy="146"/>
            </a:xfrm>
          </p:grpSpPr>
          <p:sp>
            <p:nvSpPr>
              <p:cNvPr id="31" name="椭圆 30"/>
              <p:cNvSpPr/>
              <p:nvPr/>
            </p:nvSpPr>
            <p:spPr>
              <a:xfrm>
                <a:off x="2259"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2" name="椭圆 31"/>
              <p:cNvSpPr/>
              <p:nvPr/>
            </p:nvSpPr>
            <p:spPr>
              <a:xfrm>
                <a:off x="3120"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3" name="椭圆 32"/>
              <p:cNvSpPr/>
              <p:nvPr/>
            </p:nvSpPr>
            <p:spPr>
              <a:xfrm>
                <a:off x="3897"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34" name="椭圆 33"/>
            <p:cNvSpPr/>
            <p:nvPr/>
          </p:nvSpPr>
          <p:spPr>
            <a:xfrm>
              <a:off x="4998" y="6064"/>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5" name="椭圆 34"/>
            <p:cNvSpPr/>
            <p:nvPr/>
          </p:nvSpPr>
          <p:spPr>
            <a:xfrm>
              <a:off x="5011" y="290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6" name="椭圆 35"/>
            <p:cNvSpPr/>
            <p:nvPr/>
          </p:nvSpPr>
          <p:spPr>
            <a:xfrm>
              <a:off x="4216" y="214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7" name="椭圆 36"/>
            <p:cNvSpPr/>
            <p:nvPr/>
          </p:nvSpPr>
          <p:spPr>
            <a:xfrm>
              <a:off x="8593"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8" name="椭圆 37"/>
            <p:cNvSpPr/>
            <p:nvPr/>
          </p:nvSpPr>
          <p:spPr>
            <a:xfrm>
              <a:off x="9849"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0" name="椭圆 39"/>
            <p:cNvSpPr/>
            <p:nvPr/>
          </p:nvSpPr>
          <p:spPr>
            <a:xfrm>
              <a:off x="9027"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1" name="椭圆 40"/>
            <p:cNvSpPr/>
            <p:nvPr/>
          </p:nvSpPr>
          <p:spPr>
            <a:xfrm>
              <a:off x="10378"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2" name="椭圆 41"/>
            <p:cNvSpPr/>
            <p:nvPr/>
          </p:nvSpPr>
          <p:spPr>
            <a:xfrm>
              <a:off x="7554" y="134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3" name="椭圆 42"/>
            <p:cNvSpPr/>
            <p:nvPr/>
          </p:nvSpPr>
          <p:spPr>
            <a:xfrm>
              <a:off x="7554" y="223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4" name="椭圆 43"/>
            <p:cNvSpPr/>
            <p:nvPr/>
          </p:nvSpPr>
          <p:spPr>
            <a:xfrm>
              <a:off x="7554" y="479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5" name="椭圆 44"/>
            <p:cNvSpPr/>
            <p:nvPr/>
          </p:nvSpPr>
          <p:spPr>
            <a:xfrm>
              <a:off x="7554" y="5908"/>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6" name="椭圆 45"/>
            <p:cNvSpPr/>
            <p:nvPr/>
          </p:nvSpPr>
          <p:spPr>
            <a:xfrm>
              <a:off x="6080" y="4982"/>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7" name="文本框 46"/>
            <p:cNvSpPr txBox="1"/>
            <p:nvPr/>
          </p:nvSpPr>
          <p:spPr>
            <a:xfrm>
              <a:off x="8857" y="1983"/>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D</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48" name="矩形 47"/>
            <p:cNvSpPr/>
            <p:nvPr>
              <p:custDataLst>
                <p:tags r:id="rId9"/>
              </p:custDataLst>
            </p:nvPr>
          </p:nvSpPr>
          <p:spPr>
            <a:xfrm>
              <a:off x="8987" y="2945"/>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49" name="文本框 48"/>
            <p:cNvSpPr txBox="1"/>
            <p:nvPr>
              <p:custDataLst>
                <p:tags r:id="rId10"/>
              </p:custDataLst>
            </p:nvPr>
          </p:nvSpPr>
          <p:spPr>
            <a:xfrm>
              <a:off x="8863" y="2792"/>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1</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50" name="肘形连接符 49"/>
            <p:cNvCxnSpPr/>
            <p:nvPr/>
          </p:nvCxnSpPr>
          <p:spPr>
            <a:xfrm>
              <a:off x="2386" y="1145"/>
              <a:ext cx="6828" cy="1975"/>
            </a:xfrm>
            <a:prstGeom prst="bentConnector3">
              <a:avLst>
                <a:gd name="adj1" fmla="val 77021"/>
              </a:avLst>
            </a:prstGeom>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51" name="文本框 50"/>
          <p:cNvSpPr txBox="1"/>
          <p:nvPr/>
        </p:nvSpPr>
        <p:spPr>
          <a:xfrm>
            <a:off x="2383631" y="1095851"/>
            <a:ext cx="485299" cy="506730"/>
          </a:xfrm>
          <a:prstGeom prst="rect">
            <a:avLst/>
          </a:prstGeom>
          <a:noFill/>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rtlCol="0">
            <a:spAutoFit/>
          </a:bodyPr>
          <a:p>
            <a:r>
              <a:rPr lang="zh-CN" altLang="en-US" sz="1350">
                <a:solidFill>
                  <a:schemeClr val="bg1"/>
                </a:solidFill>
              </a:rPr>
              <a:t>裂缝</a:t>
            </a:r>
            <a:endParaRPr lang="zh-CN" altLang="en-US" sz="1350">
              <a:solidFill>
                <a:schemeClr val="bg1"/>
              </a:solidFill>
            </a:endParaRPr>
          </a:p>
        </p:txBody>
      </p:sp>
    </p:spTree>
    <p:custDataLst>
      <p:tags r:id="rId11"/>
    </p:custData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31433" fill="hold"/>
                                        <p:tgtEl>
                                          <p:spTgt spid="6"/>
                                        </p:tgtEl>
                                      </p:cBhvr>
                                    </p:cmd>
                                  </p:childTnLst>
                                </p:cTn>
                              </p:par>
                              <p:par>
                                <p:cTn id="7" presetID="1" presetClass="entr" presetSubtype="0" fill="hold" grpId="0" nodeType="withEffect">
                                  <p:stCondLst>
                                    <p:cond delay="300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9" fill="hold" display="1">
                  <p:stCondLst>
                    <p:cond delay="indefinite"/>
                  </p:stCondLst>
                </p:cTn>
                <p:tgtEl>
                  <p:spTgt spid="6"/>
                </p:tgtEl>
              </p:cMediaNode>
            </p:video>
          </p:childTnLst>
        </p:cTn>
      </p:par>
    </p:tnLst>
    <p:bldLst>
      <p:bldP spid="51" grpId="0" bldLvl="0" animBg="1"/>
      <p:bldP spid="5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55245" y="-16192"/>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5"/>
          <a:stretch>
            <a:fillRect/>
          </a:stretch>
        </p:blipFill>
        <p:spPr>
          <a:xfrm>
            <a:off x="97155" y="263843"/>
            <a:ext cx="5187791" cy="2918460"/>
          </a:xfrm>
          <a:prstGeom prst="rect">
            <a:avLst/>
          </a:prstGeom>
        </p:spPr>
      </p:pic>
      <p:grpSp>
        <p:nvGrpSpPr>
          <p:cNvPr id="5" name="组合 4"/>
          <p:cNvGrpSpPr/>
          <p:nvPr/>
        </p:nvGrpSpPr>
        <p:grpSpPr>
          <a:xfrm>
            <a:off x="5459730" y="655320"/>
            <a:ext cx="3564731" cy="2135029"/>
            <a:chOff x="344" y="438"/>
            <a:chExt cx="10547" cy="6315"/>
          </a:xfrm>
        </p:grpSpPr>
        <p:sp>
          <p:nvSpPr>
            <p:cNvPr id="7" name="等腰三角形 6"/>
            <p:cNvSpPr/>
            <p:nvPr/>
          </p:nvSpPr>
          <p:spPr>
            <a:xfrm rot="10800000">
              <a:off x="9066" y="2558"/>
              <a:ext cx="300" cy="372"/>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8" name="肘形连接符 7"/>
            <p:cNvCxnSpPr/>
            <p:nvPr/>
          </p:nvCxnSpPr>
          <p:spPr>
            <a:xfrm>
              <a:off x="2018" y="1141"/>
              <a:ext cx="5633" cy="5492"/>
            </a:xfrm>
            <a:prstGeom prst="bentConnector3">
              <a:avLst>
                <a:gd name="adj1" fmla="val 99908"/>
              </a:avLst>
            </a:prstGeom>
            <a:ln w="63500" cap="rnd">
              <a:round/>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flipV="1">
              <a:off x="344" y="3863"/>
              <a:ext cx="10407" cy="5"/>
            </a:xfrm>
            <a:prstGeom prst="bentConnector3">
              <a:avLst>
                <a:gd name="adj1" fmla="val 50004"/>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5400000" flipV="1">
              <a:off x="1545" y="3204"/>
              <a:ext cx="6315" cy="782"/>
            </a:xfrm>
            <a:prstGeom prst="bentConnector3">
              <a:avLst>
                <a:gd name="adj1" fmla="val 32695"/>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flipV="1">
              <a:off x="1426" y="3120"/>
              <a:ext cx="9465" cy="3034"/>
            </a:xfrm>
            <a:prstGeom prst="bentConnector3">
              <a:avLst>
                <a:gd name="adj1" fmla="val 50014"/>
              </a:avLst>
            </a:prstGeom>
            <a:ln w="63500" cap="rnd">
              <a:solidFill>
                <a:schemeClr val="accent3">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145"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4" name="椭圆 13"/>
            <p:cNvSpPr/>
            <p:nvPr/>
          </p:nvSpPr>
          <p:spPr>
            <a:xfrm>
              <a:off x="5011"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6" name="椭圆 15"/>
            <p:cNvSpPr/>
            <p:nvPr/>
          </p:nvSpPr>
          <p:spPr>
            <a:xfrm>
              <a:off x="5003" y="4859"/>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7" name="椭圆 16"/>
            <p:cNvSpPr/>
            <p:nvPr/>
          </p:nvSpPr>
          <p:spPr>
            <a:xfrm>
              <a:off x="6080"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9" name="椭圆 18"/>
            <p:cNvSpPr/>
            <p:nvPr/>
          </p:nvSpPr>
          <p:spPr>
            <a:xfrm>
              <a:off x="7554"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0" name="椭圆 19"/>
            <p:cNvSpPr/>
            <p:nvPr/>
          </p:nvSpPr>
          <p:spPr>
            <a:xfrm>
              <a:off x="7554"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椭圆 20"/>
            <p:cNvSpPr/>
            <p:nvPr/>
          </p:nvSpPr>
          <p:spPr>
            <a:xfrm>
              <a:off x="4216"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2" name="椭圆 21"/>
            <p:cNvSpPr/>
            <p:nvPr/>
          </p:nvSpPr>
          <p:spPr>
            <a:xfrm>
              <a:off x="5267"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3" name="椭圆 22"/>
            <p:cNvSpPr/>
            <p:nvPr/>
          </p:nvSpPr>
          <p:spPr>
            <a:xfrm>
              <a:off x="6434"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4" name="椭圆 23"/>
            <p:cNvSpPr/>
            <p:nvPr/>
          </p:nvSpPr>
          <p:spPr>
            <a:xfrm>
              <a:off x="2660"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6" name="椭圆 25"/>
            <p:cNvSpPr/>
            <p:nvPr/>
          </p:nvSpPr>
          <p:spPr>
            <a:xfrm>
              <a:off x="2413"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0" name="椭圆 29"/>
            <p:cNvSpPr/>
            <p:nvPr/>
          </p:nvSpPr>
          <p:spPr>
            <a:xfrm>
              <a:off x="3321" y="379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1" name="椭圆 30"/>
            <p:cNvSpPr/>
            <p:nvPr/>
          </p:nvSpPr>
          <p:spPr>
            <a:xfrm>
              <a:off x="4246"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32" name="组合 31"/>
            <p:cNvGrpSpPr/>
            <p:nvPr/>
          </p:nvGrpSpPr>
          <p:grpSpPr>
            <a:xfrm rot="0">
              <a:off x="1678" y="6061"/>
              <a:ext cx="2289" cy="188"/>
              <a:chOff x="2259" y="9374"/>
              <a:chExt cx="1780" cy="146"/>
            </a:xfrm>
          </p:grpSpPr>
          <p:sp>
            <p:nvSpPr>
              <p:cNvPr id="33" name="椭圆 32"/>
              <p:cNvSpPr/>
              <p:nvPr/>
            </p:nvSpPr>
            <p:spPr>
              <a:xfrm>
                <a:off x="2259"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4" name="椭圆 33"/>
              <p:cNvSpPr/>
              <p:nvPr/>
            </p:nvSpPr>
            <p:spPr>
              <a:xfrm>
                <a:off x="3120"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5" name="椭圆 34"/>
              <p:cNvSpPr/>
              <p:nvPr/>
            </p:nvSpPr>
            <p:spPr>
              <a:xfrm>
                <a:off x="3897"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36" name="椭圆 35"/>
            <p:cNvSpPr/>
            <p:nvPr/>
          </p:nvSpPr>
          <p:spPr>
            <a:xfrm>
              <a:off x="4998" y="6064"/>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7" name="椭圆 36"/>
            <p:cNvSpPr/>
            <p:nvPr/>
          </p:nvSpPr>
          <p:spPr>
            <a:xfrm>
              <a:off x="5011" y="290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8" name="椭圆 37"/>
            <p:cNvSpPr/>
            <p:nvPr/>
          </p:nvSpPr>
          <p:spPr>
            <a:xfrm>
              <a:off x="4216" y="214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0" name="椭圆 39"/>
            <p:cNvSpPr/>
            <p:nvPr/>
          </p:nvSpPr>
          <p:spPr>
            <a:xfrm>
              <a:off x="8593"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1" name="椭圆 40"/>
            <p:cNvSpPr/>
            <p:nvPr/>
          </p:nvSpPr>
          <p:spPr>
            <a:xfrm>
              <a:off x="9849"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2" name="椭圆 41"/>
            <p:cNvSpPr/>
            <p:nvPr/>
          </p:nvSpPr>
          <p:spPr>
            <a:xfrm>
              <a:off x="9027"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3" name="椭圆 42"/>
            <p:cNvSpPr/>
            <p:nvPr/>
          </p:nvSpPr>
          <p:spPr>
            <a:xfrm>
              <a:off x="10378"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4" name="椭圆 43"/>
            <p:cNvSpPr/>
            <p:nvPr/>
          </p:nvSpPr>
          <p:spPr>
            <a:xfrm>
              <a:off x="7554" y="134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5" name="椭圆 44"/>
            <p:cNvSpPr/>
            <p:nvPr/>
          </p:nvSpPr>
          <p:spPr>
            <a:xfrm>
              <a:off x="7554" y="223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6" name="椭圆 45"/>
            <p:cNvSpPr/>
            <p:nvPr/>
          </p:nvSpPr>
          <p:spPr>
            <a:xfrm>
              <a:off x="7554" y="479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7" name="椭圆 46"/>
            <p:cNvSpPr/>
            <p:nvPr/>
          </p:nvSpPr>
          <p:spPr>
            <a:xfrm>
              <a:off x="7554" y="5908"/>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8" name="椭圆 47"/>
            <p:cNvSpPr/>
            <p:nvPr/>
          </p:nvSpPr>
          <p:spPr>
            <a:xfrm>
              <a:off x="6080" y="4982"/>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9" name="文本框 48"/>
            <p:cNvSpPr txBox="1"/>
            <p:nvPr/>
          </p:nvSpPr>
          <p:spPr>
            <a:xfrm>
              <a:off x="8857" y="1983"/>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D</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50" name="矩形 49"/>
            <p:cNvSpPr/>
            <p:nvPr>
              <p:custDataLst>
                <p:tags r:id="rId6"/>
              </p:custDataLst>
            </p:nvPr>
          </p:nvSpPr>
          <p:spPr>
            <a:xfrm>
              <a:off x="8987" y="2945"/>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51" name="文本框 50"/>
            <p:cNvSpPr txBox="1"/>
            <p:nvPr>
              <p:custDataLst>
                <p:tags r:id="rId7"/>
              </p:custDataLst>
            </p:nvPr>
          </p:nvSpPr>
          <p:spPr>
            <a:xfrm>
              <a:off x="8863" y="2792"/>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1</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52" name="肘形连接符 51"/>
            <p:cNvCxnSpPr/>
            <p:nvPr/>
          </p:nvCxnSpPr>
          <p:spPr>
            <a:xfrm>
              <a:off x="2386" y="1145"/>
              <a:ext cx="6828" cy="1975"/>
            </a:xfrm>
            <a:prstGeom prst="bentConnector3">
              <a:avLst>
                <a:gd name="adj1" fmla="val 77021"/>
              </a:avLst>
            </a:prstGeom>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54" name="圆角矩形 53">
            <a:hlinkHover r:id="" action="ppaction://hlinkshowjump?jump=nextslide"/>
          </p:cNvPr>
          <p:cNvSpPr/>
          <p:nvPr>
            <p:custDataLst>
              <p:tags r:id="rId8"/>
            </p:custDataLst>
          </p:nvPr>
        </p:nvSpPr>
        <p:spPr>
          <a:xfrm>
            <a:off x="4130516"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分析监测数据</a:t>
            </a:r>
            <a:endParaRPr lang="zh-CN" altLang="en-US" sz="1500">
              <a:sym typeface="+mn-ea"/>
            </a:endParaRPr>
          </a:p>
        </p:txBody>
      </p:sp>
    </p:spTree>
    <p:custDataLst>
      <p:tags r:id="rId9"/>
    </p:custData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55245" y="-16192"/>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5"/>
          <a:stretch>
            <a:fillRect/>
          </a:stretch>
        </p:blipFill>
        <p:spPr>
          <a:xfrm>
            <a:off x="97155" y="263843"/>
            <a:ext cx="5187791" cy="2918460"/>
          </a:xfrm>
          <a:prstGeom prst="rect">
            <a:avLst/>
          </a:prstGeom>
        </p:spPr>
      </p:pic>
      <p:grpSp>
        <p:nvGrpSpPr>
          <p:cNvPr id="5" name="组合 4"/>
          <p:cNvGrpSpPr/>
          <p:nvPr/>
        </p:nvGrpSpPr>
        <p:grpSpPr>
          <a:xfrm>
            <a:off x="5459730" y="655320"/>
            <a:ext cx="3564731" cy="2135029"/>
            <a:chOff x="344" y="438"/>
            <a:chExt cx="10547" cy="6315"/>
          </a:xfrm>
        </p:grpSpPr>
        <p:sp>
          <p:nvSpPr>
            <p:cNvPr id="7" name="等腰三角形 6"/>
            <p:cNvSpPr/>
            <p:nvPr/>
          </p:nvSpPr>
          <p:spPr>
            <a:xfrm rot="10800000">
              <a:off x="9066" y="2558"/>
              <a:ext cx="300" cy="372"/>
            </a:xfrm>
            <a:prstGeom prst="triangle">
              <a:avLst>
                <a:gd name="adj" fmla="val 46000"/>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8" name="肘形连接符 7"/>
            <p:cNvCxnSpPr/>
            <p:nvPr/>
          </p:nvCxnSpPr>
          <p:spPr>
            <a:xfrm>
              <a:off x="2018" y="1141"/>
              <a:ext cx="5633" cy="5492"/>
            </a:xfrm>
            <a:prstGeom prst="bentConnector3">
              <a:avLst>
                <a:gd name="adj1" fmla="val 99908"/>
              </a:avLst>
            </a:prstGeom>
            <a:ln w="63500" cap="rnd">
              <a:round/>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flipV="1">
              <a:off x="344" y="3863"/>
              <a:ext cx="10407" cy="5"/>
            </a:xfrm>
            <a:prstGeom prst="bentConnector3">
              <a:avLst>
                <a:gd name="adj1" fmla="val 50004"/>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5400000" flipV="1">
              <a:off x="1545" y="3204"/>
              <a:ext cx="6315" cy="782"/>
            </a:xfrm>
            <a:prstGeom prst="bentConnector3">
              <a:avLst>
                <a:gd name="adj1" fmla="val 32695"/>
              </a:avLst>
            </a:prstGeom>
            <a:ln w="63500" cap="rnd">
              <a:solidFill>
                <a:schemeClr val="accent4">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flipV="1">
              <a:off x="1426" y="3120"/>
              <a:ext cx="9465" cy="3034"/>
            </a:xfrm>
            <a:prstGeom prst="bentConnector3">
              <a:avLst>
                <a:gd name="adj1" fmla="val 50014"/>
              </a:avLst>
            </a:prstGeom>
            <a:ln w="63500" cap="rnd">
              <a:solidFill>
                <a:schemeClr val="accent3">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145"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4" name="椭圆 13"/>
            <p:cNvSpPr/>
            <p:nvPr/>
          </p:nvSpPr>
          <p:spPr>
            <a:xfrm>
              <a:off x="5011"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6" name="椭圆 15"/>
            <p:cNvSpPr/>
            <p:nvPr/>
          </p:nvSpPr>
          <p:spPr>
            <a:xfrm>
              <a:off x="5003" y="4859"/>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7" name="椭圆 16"/>
            <p:cNvSpPr/>
            <p:nvPr/>
          </p:nvSpPr>
          <p:spPr>
            <a:xfrm>
              <a:off x="6080"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9" name="椭圆 18"/>
            <p:cNvSpPr/>
            <p:nvPr/>
          </p:nvSpPr>
          <p:spPr>
            <a:xfrm>
              <a:off x="7554"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0" name="椭圆 19"/>
            <p:cNvSpPr/>
            <p:nvPr/>
          </p:nvSpPr>
          <p:spPr>
            <a:xfrm>
              <a:off x="7554"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椭圆 20"/>
            <p:cNvSpPr/>
            <p:nvPr/>
          </p:nvSpPr>
          <p:spPr>
            <a:xfrm>
              <a:off x="4216"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2" name="椭圆 21"/>
            <p:cNvSpPr/>
            <p:nvPr/>
          </p:nvSpPr>
          <p:spPr>
            <a:xfrm>
              <a:off x="5267"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3" name="椭圆 22"/>
            <p:cNvSpPr/>
            <p:nvPr/>
          </p:nvSpPr>
          <p:spPr>
            <a:xfrm>
              <a:off x="6434"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4" name="椭圆 23"/>
            <p:cNvSpPr/>
            <p:nvPr/>
          </p:nvSpPr>
          <p:spPr>
            <a:xfrm>
              <a:off x="2660" y="106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6" name="椭圆 25"/>
            <p:cNvSpPr/>
            <p:nvPr/>
          </p:nvSpPr>
          <p:spPr>
            <a:xfrm>
              <a:off x="2413" y="3796"/>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0" name="椭圆 29"/>
            <p:cNvSpPr/>
            <p:nvPr/>
          </p:nvSpPr>
          <p:spPr>
            <a:xfrm>
              <a:off x="3321" y="379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1" name="椭圆 30"/>
            <p:cNvSpPr/>
            <p:nvPr/>
          </p:nvSpPr>
          <p:spPr>
            <a:xfrm>
              <a:off x="4246" y="377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32" name="组合 31"/>
            <p:cNvGrpSpPr/>
            <p:nvPr/>
          </p:nvGrpSpPr>
          <p:grpSpPr>
            <a:xfrm rot="0">
              <a:off x="1678" y="6061"/>
              <a:ext cx="2289" cy="188"/>
              <a:chOff x="2259" y="9374"/>
              <a:chExt cx="1780" cy="146"/>
            </a:xfrm>
          </p:grpSpPr>
          <p:sp>
            <p:nvSpPr>
              <p:cNvPr id="33" name="椭圆 32"/>
              <p:cNvSpPr/>
              <p:nvPr/>
            </p:nvSpPr>
            <p:spPr>
              <a:xfrm>
                <a:off x="2259"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4" name="椭圆 33"/>
              <p:cNvSpPr/>
              <p:nvPr/>
            </p:nvSpPr>
            <p:spPr>
              <a:xfrm>
                <a:off x="3120"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5" name="椭圆 34"/>
              <p:cNvSpPr/>
              <p:nvPr/>
            </p:nvSpPr>
            <p:spPr>
              <a:xfrm>
                <a:off x="3897" y="9374"/>
                <a:ext cx="142" cy="14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36" name="椭圆 35"/>
            <p:cNvSpPr/>
            <p:nvPr/>
          </p:nvSpPr>
          <p:spPr>
            <a:xfrm>
              <a:off x="4998" y="6064"/>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7" name="椭圆 36"/>
            <p:cNvSpPr/>
            <p:nvPr/>
          </p:nvSpPr>
          <p:spPr>
            <a:xfrm>
              <a:off x="5011" y="290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8" name="椭圆 37"/>
            <p:cNvSpPr/>
            <p:nvPr/>
          </p:nvSpPr>
          <p:spPr>
            <a:xfrm>
              <a:off x="4216" y="214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0" name="椭圆 39"/>
            <p:cNvSpPr/>
            <p:nvPr/>
          </p:nvSpPr>
          <p:spPr>
            <a:xfrm>
              <a:off x="8593"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1" name="椭圆 40"/>
            <p:cNvSpPr/>
            <p:nvPr/>
          </p:nvSpPr>
          <p:spPr>
            <a:xfrm>
              <a:off x="9849" y="3035"/>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2" name="椭圆 41"/>
            <p:cNvSpPr/>
            <p:nvPr/>
          </p:nvSpPr>
          <p:spPr>
            <a:xfrm>
              <a:off x="9027"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3" name="椭圆 42"/>
            <p:cNvSpPr/>
            <p:nvPr/>
          </p:nvSpPr>
          <p:spPr>
            <a:xfrm>
              <a:off x="10378" y="3771"/>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4" name="椭圆 43"/>
            <p:cNvSpPr/>
            <p:nvPr/>
          </p:nvSpPr>
          <p:spPr>
            <a:xfrm>
              <a:off x="7554" y="134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5" name="椭圆 44"/>
            <p:cNvSpPr/>
            <p:nvPr/>
          </p:nvSpPr>
          <p:spPr>
            <a:xfrm>
              <a:off x="7554" y="2230"/>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6" name="椭圆 45"/>
            <p:cNvSpPr/>
            <p:nvPr/>
          </p:nvSpPr>
          <p:spPr>
            <a:xfrm>
              <a:off x="7554" y="4793"/>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7" name="椭圆 46"/>
            <p:cNvSpPr/>
            <p:nvPr/>
          </p:nvSpPr>
          <p:spPr>
            <a:xfrm>
              <a:off x="7554" y="5908"/>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8" name="椭圆 47"/>
            <p:cNvSpPr/>
            <p:nvPr/>
          </p:nvSpPr>
          <p:spPr>
            <a:xfrm>
              <a:off x="6080" y="4982"/>
              <a:ext cx="183" cy="189"/>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9" name="文本框 48"/>
            <p:cNvSpPr txBox="1"/>
            <p:nvPr/>
          </p:nvSpPr>
          <p:spPr>
            <a:xfrm>
              <a:off x="8857" y="1983"/>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D</a:t>
              </a:r>
              <a:endParaRPr lang="en-US" altLang="zh-CN" sz="1050">
                <a:solidFill>
                  <a:srgbClr val="002060"/>
                </a:solidFill>
                <a:effectLst>
                  <a:outerShdw blurRad="38100" dist="25400" dir="5400000" algn="ctr" rotWithShape="0">
                    <a:srgbClr val="6E747A">
                      <a:alpha val="43000"/>
                    </a:srgbClr>
                  </a:outerShdw>
                </a:effectLst>
                <a:sym typeface="+mn-ea"/>
              </a:endParaRPr>
            </a:p>
          </p:txBody>
        </p:sp>
        <p:sp>
          <p:nvSpPr>
            <p:cNvPr id="50" name="矩形 49"/>
            <p:cNvSpPr/>
            <p:nvPr>
              <p:custDataLst>
                <p:tags r:id="rId6"/>
              </p:custDataLst>
            </p:nvPr>
          </p:nvSpPr>
          <p:spPr>
            <a:xfrm>
              <a:off x="8987" y="2945"/>
              <a:ext cx="461" cy="373"/>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zh-CN" altLang="en-US" sz="1350"/>
            </a:p>
          </p:txBody>
        </p:sp>
        <p:sp>
          <p:nvSpPr>
            <p:cNvPr id="51" name="文本框 50"/>
            <p:cNvSpPr txBox="1"/>
            <p:nvPr>
              <p:custDataLst>
                <p:tags r:id="rId7"/>
              </p:custDataLst>
            </p:nvPr>
          </p:nvSpPr>
          <p:spPr>
            <a:xfrm>
              <a:off x="8863" y="2792"/>
              <a:ext cx="510" cy="748"/>
            </a:xfrm>
            <a:prstGeom prst="rect">
              <a:avLst/>
            </a:prstGeom>
            <a:noFill/>
          </p:spPr>
          <p:txBody>
            <a:bodyPr wrap="square" rtlCol="0" anchor="t">
              <a:spAutoFit/>
            </a:bodyPr>
            <a:p>
              <a:pPr algn="l">
                <a:buClrTx/>
                <a:buSzTx/>
                <a:buFontTx/>
              </a:pPr>
              <a:r>
                <a:rPr lang="en-US" altLang="zh-CN" sz="1050">
                  <a:solidFill>
                    <a:srgbClr val="002060"/>
                  </a:solidFill>
                  <a:effectLst>
                    <a:outerShdw blurRad="38100" dist="25400" dir="5400000" algn="ctr" rotWithShape="0">
                      <a:srgbClr val="6E747A">
                        <a:alpha val="43000"/>
                      </a:srgbClr>
                    </a:outerShdw>
                  </a:effectLst>
                  <a:sym typeface="+mn-ea"/>
                </a:rPr>
                <a:t>1</a:t>
              </a:r>
              <a:endParaRPr lang="en-US" altLang="zh-CN" sz="1050">
                <a:solidFill>
                  <a:srgbClr val="002060"/>
                </a:solidFill>
                <a:effectLst>
                  <a:outerShdw blurRad="38100" dist="25400" dir="5400000" algn="ctr" rotWithShape="0">
                    <a:srgbClr val="6E747A">
                      <a:alpha val="43000"/>
                    </a:srgbClr>
                  </a:outerShdw>
                </a:effectLst>
                <a:sym typeface="+mn-ea"/>
              </a:endParaRPr>
            </a:p>
          </p:txBody>
        </p:sp>
        <p:cxnSp>
          <p:nvCxnSpPr>
            <p:cNvPr id="52" name="肘形连接符 51"/>
            <p:cNvCxnSpPr/>
            <p:nvPr/>
          </p:nvCxnSpPr>
          <p:spPr>
            <a:xfrm>
              <a:off x="2386" y="1145"/>
              <a:ext cx="6828" cy="1975"/>
            </a:xfrm>
            <a:prstGeom prst="bentConnector3">
              <a:avLst>
                <a:gd name="adj1" fmla="val 77021"/>
              </a:avLst>
            </a:prstGeom>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54" name="圆角矩形 53">
            <a:hlinkClick r:id="" action="ppaction://hlinkshowjump?jump=nextslide"/>
          </p:cNvPr>
          <p:cNvSpPr/>
          <p:nvPr>
            <p:custDataLst>
              <p:tags r:id="rId8"/>
            </p:custDataLst>
          </p:nvPr>
        </p:nvSpPr>
        <p:spPr>
          <a:xfrm>
            <a:off x="4130516" y="3810000"/>
            <a:ext cx="1599724" cy="11730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500">
                <a:sym typeface="+mn-ea"/>
              </a:rPr>
              <a:t>分析监测数据</a:t>
            </a:r>
            <a:endParaRPr lang="zh-CN" altLang="en-US" sz="1500">
              <a:sym typeface="+mn-ea"/>
            </a:endParaRPr>
          </a:p>
        </p:txBody>
      </p:sp>
    </p:spTree>
    <p:custDataLst>
      <p:tags r:id="rId9"/>
    </p:custData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 name="组合 28"/>
          <p:cNvGrpSpPr/>
          <p:nvPr>
            <p:custDataLst>
              <p:tags r:id="rId1"/>
            </p:custDataLst>
          </p:nvPr>
        </p:nvGrpSpPr>
        <p:grpSpPr>
          <a:xfrm>
            <a:off x="55245" y="-16192"/>
            <a:ext cx="9103043" cy="5128736"/>
            <a:chOff x="41" y="31"/>
            <a:chExt cx="19114" cy="10769"/>
          </a:xfrm>
        </p:grpSpPr>
        <p:sp>
          <p:nvSpPr>
            <p:cNvPr id="39" name="圆角矩形 38"/>
            <p:cNvSpPr/>
            <p:nvPr>
              <p:custDataLst>
                <p:tags r:id="rId2"/>
              </p:custDataLst>
            </p:nvPr>
          </p:nvSpPr>
          <p:spPr>
            <a:xfrm>
              <a:off x="41" y="48"/>
              <a:ext cx="19084" cy="10752"/>
            </a:xfrm>
            <a:prstGeom prst="roundRect">
              <a:avLst>
                <a:gd name="adj" fmla="val 3943"/>
              </a:avLst>
            </a:prstGeom>
            <a:ln w="28575"/>
            <a:effectLst>
              <a:glow rad="101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sz="1350"/>
            </a:p>
          </p:txBody>
        </p:sp>
        <p:cxnSp>
          <p:nvCxnSpPr>
            <p:cNvPr id="27" name="直接连接符 26"/>
            <p:cNvCxnSpPr/>
            <p:nvPr>
              <p:custDataLst>
                <p:tags r:id="rId3"/>
              </p:custDataLst>
            </p:nvPr>
          </p:nvCxnSpPr>
          <p:spPr>
            <a:xfrm>
              <a:off x="85" y="7634"/>
              <a:ext cx="19070" cy="0"/>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4"/>
              </p:custDataLst>
            </p:nvPr>
          </p:nvCxnSpPr>
          <p:spPr>
            <a:xfrm flipH="1">
              <a:off x="11188" y="31"/>
              <a:ext cx="6" cy="7621"/>
            </a:xfrm>
            <a:prstGeom prst="line">
              <a:avLst/>
            </a:prstGeom>
            <a:ln w="28575">
              <a:prstDash val="solid"/>
            </a:ln>
            <a:effectLst>
              <a:glow rad="101600">
                <a:schemeClr val="accent2">
                  <a:satMod val="175000"/>
                  <a:alpha val="40000"/>
                </a:schemeClr>
              </a:glow>
              <a:innerShdw blurRad="63500" dist="50800" dir="13500000">
                <a:prstClr val="black">
                  <a:alpha val="50000"/>
                </a:prstClr>
              </a:innerShdw>
              <a:softEdge rad="12700"/>
            </a:effectLst>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5"/>
          <a:stretch>
            <a:fillRect/>
          </a:stretch>
        </p:blipFill>
        <p:spPr>
          <a:xfrm>
            <a:off x="97155" y="263843"/>
            <a:ext cx="5187791" cy="2918460"/>
          </a:xfrm>
          <a:prstGeom prst="rect">
            <a:avLst/>
          </a:prstGeom>
        </p:spPr>
      </p:pic>
      <p:sp>
        <p:nvSpPr>
          <p:cNvPr id="3" name="圆角矩形 2">
            <a:hlinkClick r:id="" action="ppaction://hlinkshowjump?jump=nextslide"/>
          </p:cNvPr>
          <p:cNvSpPr/>
          <p:nvPr>
            <p:custDataLst>
              <p:tags r:id="rId6"/>
            </p:custDataLst>
          </p:nvPr>
        </p:nvSpPr>
        <p:spPr>
          <a:xfrm>
            <a:off x="4130516" y="3810000"/>
            <a:ext cx="1599724" cy="1173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500">
                <a:sym typeface="+mn-ea"/>
              </a:rPr>
              <a:t>分析监测数据</a:t>
            </a:r>
            <a:endParaRPr lang="zh-CN" altLang="en-US" sz="1500">
              <a:sym typeface="+mn-ea"/>
            </a:endParaRPr>
          </a:p>
        </p:txBody>
      </p:sp>
    </p:spTree>
    <p:custDataLst>
      <p:tags r:id="rId7"/>
    </p:custData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8" descr="F:\0PPT素材\背景及图片\斜纹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a:xfrm>
            <a:off x="4019874" y="3423896"/>
            <a:ext cx="5124126" cy="548229"/>
          </a:xfrm>
          <a:prstGeom prst="roundRect">
            <a:avLst>
              <a:gd name="adj" fmla="val 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25" name="任意多边形 24"/>
          <p:cNvSpPr/>
          <p:nvPr/>
        </p:nvSpPr>
        <p:spPr>
          <a:xfrm>
            <a:off x="0" y="0"/>
            <a:ext cx="4646858" cy="5143500"/>
          </a:xfrm>
          <a:custGeom>
            <a:avLst/>
            <a:gdLst>
              <a:gd name="connsiteX0" fmla="*/ 0 w 4646858"/>
              <a:gd name="connsiteY0" fmla="*/ 0 h 5143500"/>
              <a:gd name="connsiteX1" fmla="*/ 3360983 w 4646858"/>
              <a:gd name="connsiteY1" fmla="*/ 0 h 5143500"/>
              <a:gd name="connsiteX2" fmla="*/ 4646858 w 4646858"/>
              <a:gd name="connsiteY2" fmla="*/ 5143500 h 5143500"/>
              <a:gd name="connsiteX3" fmla="*/ 0 w 464685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646858" h="5143500">
                <a:moveTo>
                  <a:pt x="0" y="0"/>
                </a:moveTo>
                <a:lnTo>
                  <a:pt x="3360983" y="0"/>
                </a:lnTo>
                <a:lnTo>
                  <a:pt x="4646858" y="5143500"/>
                </a:lnTo>
                <a:lnTo>
                  <a:pt x="0" y="5143500"/>
                </a:lnTo>
                <a:close/>
              </a:path>
            </a:pathLst>
          </a:custGeom>
          <a:solidFill>
            <a:schemeClr val="tx1">
              <a:lumMod val="95000"/>
              <a:lumOff val="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27" name="任意多边形 26"/>
          <p:cNvSpPr/>
          <p:nvPr/>
        </p:nvSpPr>
        <p:spPr>
          <a:xfrm>
            <a:off x="3142666" y="1497837"/>
            <a:ext cx="6001334" cy="2007100"/>
          </a:xfrm>
          <a:custGeom>
            <a:avLst/>
            <a:gdLst>
              <a:gd name="connsiteX0" fmla="*/ 0 w 6001334"/>
              <a:gd name="connsiteY0" fmla="*/ 0 h 2007100"/>
              <a:gd name="connsiteX1" fmla="*/ 6001334 w 6001334"/>
              <a:gd name="connsiteY1" fmla="*/ 0 h 2007100"/>
              <a:gd name="connsiteX2" fmla="*/ 6001334 w 6001334"/>
              <a:gd name="connsiteY2" fmla="*/ 2007100 h 2007100"/>
              <a:gd name="connsiteX3" fmla="*/ 501775 w 6001334"/>
              <a:gd name="connsiteY3" fmla="*/ 2007100 h 2007100"/>
              <a:gd name="connsiteX4" fmla="*/ 0 w 6001334"/>
              <a:gd name="connsiteY4" fmla="*/ 0 h 200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334" h="2007100">
                <a:moveTo>
                  <a:pt x="0" y="0"/>
                </a:moveTo>
                <a:lnTo>
                  <a:pt x="6001334" y="0"/>
                </a:lnTo>
                <a:lnTo>
                  <a:pt x="6001334" y="2007100"/>
                </a:lnTo>
                <a:lnTo>
                  <a:pt x="501775" y="2007100"/>
                </a:lnTo>
                <a:lnTo>
                  <a:pt x="0" y="0"/>
                </a:lnTo>
                <a:close/>
              </a:path>
            </a:pathLst>
          </a:custGeom>
          <a:solidFill>
            <a:srgbClr val="244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grpSp>
        <p:nvGrpSpPr>
          <p:cNvPr id="20" name="组合 19"/>
          <p:cNvGrpSpPr/>
          <p:nvPr/>
        </p:nvGrpSpPr>
        <p:grpSpPr>
          <a:xfrm>
            <a:off x="4028698" y="1944802"/>
            <a:ext cx="4346652" cy="631187"/>
            <a:chOff x="3857548" y="1982902"/>
            <a:chExt cx="4346652" cy="631187"/>
          </a:xfrm>
        </p:grpSpPr>
        <p:sp>
          <p:nvSpPr>
            <p:cNvPr id="21" name="TextBox 6"/>
            <p:cNvSpPr txBox="1"/>
            <p:nvPr/>
          </p:nvSpPr>
          <p:spPr>
            <a:xfrm>
              <a:off x="5018212" y="1982902"/>
              <a:ext cx="2672080" cy="521970"/>
            </a:xfrm>
            <a:prstGeom prst="rect">
              <a:avLst/>
            </a:prstGeom>
            <a:noFill/>
          </p:spPr>
          <p:txBody>
            <a:bodyPr wrap="none" rtlCol="0">
              <a:spAutoFit/>
            </a:bodyPr>
            <a:lstStyle/>
            <a:p>
              <a:r>
                <a:rPr lang="zh-CN" altLang="en-US" sz="2800" dirty="0">
                  <a:solidFill>
                    <a:schemeClr val="bg1"/>
                  </a:solidFill>
                  <a:latin typeface="等线" panose="02010600030101010101" charset="-122"/>
                  <a:ea typeface="等线" panose="02010600030101010101" charset="-122"/>
                  <a:cs typeface="等线" panose="02010600030101010101" charset="-122"/>
                  <a:sym typeface="+mn-lt"/>
                </a:rPr>
                <a:t>应用前景与</a:t>
              </a:r>
              <a:r>
                <a:rPr lang="zh-CN" altLang="en-US" sz="2800" dirty="0">
                  <a:solidFill>
                    <a:schemeClr val="bg1"/>
                  </a:solidFill>
                  <a:latin typeface="等线" panose="02010600030101010101" charset="-122"/>
                  <a:ea typeface="等线" panose="02010600030101010101" charset="-122"/>
                  <a:cs typeface="等线" panose="02010600030101010101" charset="-122"/>
                  <a:sym typeface="+mn-lt"/>
                </a:rPr>
                <a:t>价值</a:t>
              </a:r>
              <a:endParaRPr lang="zh-CN" altLang="en-US" sz="2800" dirty="0">
                <a:solidFill>
                  <a:schemeClr val="bg1"/>
                </a:solidFill>
                <a:latin typeface="等线" panose="02010600030101010101" charset="-122"/>
                <a:ea typeface="等线" panose="02010600030101010101" charset="-122"/>
                <a:cs typeface="等线" panose="02010600030101010101" charset="-122"/>
                <a:sym typeface="+mn-lt"/>
              </a:endParaRPr>
            </a:p>
          </p:txBody>
        </p:sp>
        <p:cxnSp>
          <p:nvCxnSpPr>
            <p:cNvPr id="23" name="直接连接符 22"/>
            <p:cNvCxnSpPr/>
            <p:nvPr/>
          </p:nvCxnSpPr>
          <p:spPr>
            <a:xfrm>
              <a:off x="3857548" y="2614089"/>
              <a:ext cx="4346652" cy="0"/>
            </a:xfrm>
            <a:prstGeom prst="line">
              <a:avLst/>
            </a:prstGeom>
            <a:ln>
              <a:gradFill flip="none" rotWithShape="1">
                <a:gsLst>
                  <a:gs pos="0">
                    <a:schemeClr val="accent1">
                      <a:lumMod val="5000"/>
                      <a:lumOff val="95000"/>
                    </a:schemeClr>
                  </a:gs>
                  <a:gs pos="54000">
                    <a:schemeClr val="accent1">
                      <a:lumMod val="45000"/>
                      <a:lumOff val="55000"/>
                    </a:schemeClr>
                  </a:gs>
                  <a:gs pos="100000">
                    <a:schemeClr val="accent1">
                      <a:lumMod val="30000"/>
                      <a:lumOff val="70000"/>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98004" y="1177948"/>
            <a:ext cx="2404110" cy="2646045"/>
          </a:xfrm>
          <a:prstGeom prst="rect">
            <a:avLst/>
          </a:prstGeom>
          <a:noFill/>
        </p:spPr>
        <p:txBody>
          <a:bodyPr wrap="none" rtlCol="0">
            <a:spAutoFit/>
          </a:bodyPr>
          <a:lstStyle/>
          <a:p>
            <a:r>
              <a:rPr lang="en-US" altLang="zh-CN" sz="16600" dirty="0">
                <a:ln w="38100">
                  <a:gradFill>
                    <a:gsLst>
                      <a:gs pos="0">
                        <a:schemeClr val="accent1">
                          <a:lumMod val="5000"/>
                          <a:lumOff val="95000"/>
                        </a:schemeClr>
                      </a:gs>
                      <a:gs pos="100000">
                        <a:srgbClr val="2448A1">
                          <a:alpha val="0"/>
                        </a:srgbClr>
                      </a:gs>
                    </a:gsLst>
                    <a:lin ang="5400000" scaled="1"/>
                  </a:gradFill>
                </a:ln>
                <a:noFill/>
                <a:latin typeface="等线" panose="02010600030101010101" charset="-122"/>
                <a:ea typeface="等线" panose="02010600030101010101" charset="-122"/>
                <a:cs typeface="等线" panose="02010600030101010101" charset="-122"/>
              </a:rPr>
              <a:t>04</a:t>
            </a:r>
            <a:endParaRPr lang="zh-CN" altLang="en-US" sz="16600" dirty="0">
              <a:ln w="38100">
                <a:gradFill>
                  <a:gsLst>
                    <a:gs pos="0">
                      <a:schemeClr val="accent1">
                        <a:lumMod val="5000"/>
                        <a:lumOff val="95000"/>
                      </a:schemeClr>
                    </a:gs>
                    <a:gs pos="100000">
                      <a:srgbClr val="2448A1">
                        <a:alpha val="0"/>
                      </a:srgbClr>
                    </a:gs>
                  </a:gsLst>
                  <a:lin ang="5400000" scaled="1"/>
                </a:gradFill>
              </a:ln>
              <a:noFill/>
              <a:latin typeface="等线" panose="02010600030101010101" charset="-122"/>
              <a:ea typeface="等线" panose="02010600030101010101" charset="-122"/>
              <a:cs typeface="等线" panose="02010600030101010101" charset="-122"/>
            </a:endParaRPr>
          </a:p>
        </p:txBody>
      </p:sp>
      <p:grpSp>
        <p:nvGrpSpPr>
          <p:cNvPr id="17" name="组合 16"/>
          <p:cNvGrpSpPr/>
          <p:nvPr/>
        </p:nvGrpSpPr>
        <p:grpSpPr>
          <a:xfrm>
            <a:off x="7281546" y="545601"/>
            <a:ext cx="1093804" cy="1093804"/>
            <a:chOff x="3658913" y="921296"/>
            <a:chExt cx="579934" cy="579934"/>
          </a:xfrm>
        </p:grpSpPr>
        <p:sp>
          <p:nvSpPr>
            <p:cNvPr id="18" name="椭圆 17"/>
            <p:cNvSpPr/>
            <p:nvPr/>
          </p:nvSpPr>
          <p:spPr>
            <a:xfrm>
              <a:off x="3658913" y="921296"/>
              <a:ext cx="579934" cy="579934"/>
            </a:xfrm>
            <a:prstGeom prst="ellipse">
              <a:avLst/>
            </a:prstGeom>
            <a:solidFill>
              <a:srgbClr val="414455"/>
            </a:solidFill>
            <a:ln w="38100">
              <a:solidFill>
                <a:schemeClr val="bg1"/>
              </a:solidFill>
            </a:ln>
            <a:effectLst>
              <a:outerShdw blurRad="266700" dist="1778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mn-ea"/>
                <a:sym typeface="+mn-lt"/>
              </a:endParaRPr>
            </a:p>
          </p:txBody>
        </p:sp>
        <p:pic>
          <p:nvPicPr>
            <p:cNvPr id="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821600" y="1087288"/>
              <a:ext cx="256698" cy="257865"/>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1062" y="114915"/>
            <a:ext cx="3048000" cy="460375"/>
          </a:xfrm>
          <a:prstGeom prst="rect">
            <a:avLst/>
          </a:prstGeom>
          <a:noFill/>
        </p:spPr>
        <p:txBody>
          <a:bodyPr wrap="square" rtlCol="0">
            <a:spAutoFit/>
          </a:bodyPr>
          <a:lstStyle/>
          <a:p>
            <a:r>
              <a:rPr lang="zh-CN" altLang="en-US" sz="2400" b="1" dirty="0">
                <a:latin typeface="+mj-lt"/>
                <a:ea typeface="+mj-lt"/>
              </a:rPr>
              <a:t>应用前景</a:t>
            </a:r>
            <a:endParaRPr lang="zh-CN" altLang="en-US" sz="2400" b="1" dirty="0">
              <a:latin typeface="+mj-lt"/>
              <a:ea typeface="+mj-lt"/>
            </a:endParaRPr>
          </a:p>
        </p:txBody>
      </p:sp>
      <p:grpSp>
        <p:nvGrpSpPr>
          <p:cNvPr id="43" name="组合 42"/>
          <p:cNvGrpSpPr/>
          <p:nvPr/>
        </p:nvGrpSpPr>
        <p:grpSpPr>
          <a:xfrm>
            <a:off x="353695" y="639445"/>
            <a:ext cx="2925445" cy="670560"/>
            <a:chOff x="2438" y="2661"/>
            <a:chExt cx="4377" cy="1056"/>
          </a:xfrm>
        </p:grpSpPr>
        <p:sp>
          <p:nvSpPr>
            <p:cNvPr id="44" name="文本框 43"/>
            <p:cNvSpPr txBox="1"/>
            <p:nvPr>
              <p:custDataLst>
                <p:tags r:id="rId1"/>
              </p:custDataLst>
            </p:nvPr>
          </p:nvSpPr>
          <p:spPr>
            <a:xfrm>
              <a:off x="2438" y="2661"/>
              <a:ext cx="4377" cy="798"/>
            </a:xfrm>
            <a:prstGeom prst="rect">
              <a:avLst/>
            </a:prstGeom>
            <a:noFill/>
          </p:spPr>
          <p:txBody>
            <a:bodyPr wrap="square" rtlCol="0">
              <a:spAutoFit/>
            </a:bodyPr>
            <a:lstStyle/>
            <a:p>
              <a:pPr indent="0" fontAlgn="auto">
                <a:lnSpc>
                  <a:spcPct val="150000"/>
                </a:lnSpc>
                <a:buFont typeface="Wingdings" panose="05000000000000000000" pitchFamily="2" charset="2"/>
                <a:buNone/>
              </a:pPr>
              <a:r>
                <a:rPr lang="zh-CN" altLang="en-US">
                  <a:latin typeface="+mj-lt"/>
                  <a:ea typeface="+mj-lt"/>
                  <a:cs typeface="+mj-lt"/>
                </a:rPr>
                <a:t>公路</a:t>
              </a:r>
              <a:r>
                <a:rPr lang="en-US" altLang="zh-CN">
                  <a:latin typeface="+mj-lt"/>
                  <a:ea typeface="+mj-lt"/>
                  <a:cs typeface="+mj-lt"/>
                </a:rPr>
                <a:t>/</a:t>
              </a:r>
              <a:r>
                <a:rPr lang="zh-CN" altLang="en-US">
                  <a:latin typeface="+mj-lt"/>
                  <a:ea typeface="+mj-lt"/>
                  <a:cs typeface="+mj-lt"/>
                </a:rPr>
                <a:t>铁路隧道巡检</a:t>
              </a:r>
              <a:endParaRPr lang="zh-CN" altLang="en-US">
                <a:latin typeface="+mj-lt"/>
                <a:ea typeface="+mj-lt"/>
                <a:cs typeface="+mj-lt"/>
              </a:endParaRPr>
            </a:p>
          </p:txBody>
        </p:sp>
        <p:sp>
          <p:nvSpPr>
            <p:cNvPr id="47" name="矩形 46"/>
            <p:cNvSpPr/>
            <p:nvPr>
              <p:custDataLst>
                <p:tags r:id="rId2"/>
              </p:custDataLst>
            </p:nvPr>
          </p:nvSpPr>
          <p:spPr>
            <a:xfrm>
              <a:off x="2626" y="3598"/>
              <a:ext cx="1232" cy="119"/>
            </a:xfrm>
            <a:prstGeom prst="rect">
              <a:avLst/>
            </a:prstGeom>
            <a:solidFill>
              <a:srgbClr val="2448A1"/>
            </a:solidFill>
            <a:ln>
              <a:solidFill>
                <a:srgbClr val="244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353060" y="2938780"/>
            <a:ext cx="2382520" cy="922020"/>
            <a:chOff x="2438" y="2661"/>
            <a:chExt cx="3752" cy="1452"/>
          </a:xfrm>
        </p:grpSpPr>
        <p:sp>
          <p:nvSpPr>
            <p:cNvPr id="49" name="文本框 48"/>
            <p:cNvSpPr txBox="1"/>
            <p:nvPr>
              <p:custDataLst>
                <p:tags r:id="rId3"/>
              </p:custDataLst>
            </p:nvPr>
          </p:nvSpPr>
          <p:spPr>
            <a:xfrm>
              <a:off x="2438" y="2661"/>
              <a:ext cx="3752" cy="1452"/>
            </a:xfrm>
            <a:prstGeom prst="rect">
              <a:avLst/>
            </a:prstGeom>
            <a:noFill/>
          </p:spPr>
          <p:txBody>
            <a:bodyPr wrap="square" rtlCol="0">
              <a:spAutoFit/>
            </a:bodyPr>
            <a:lstStyle/>
            <a:p>
              <a:pPr algn="l" fontAlgn="auto">
                <a:lnSpc>
                  <a:spcPct val="150000"/>
                </a:lnSpc>
                <a:buClrTx/>
                <a:buSzTx/>
                <a:buFont typeface="Wingdings" panose="05000000000000000000" pitchFamily="2" charset="2"/>
                <a:buNone/>
              </a:pPr>
              <a:r>
                <a:rPr lang="zh-CN" altLang="en-US">
                  <a:latin typeface="+mj-lt"/>
                  <a:ea typeface="+mj-lt"/>
                  <a:cs typeface="+mj-lt"/>
                </a:rPr>
                <a:t>矿山隧道勘探</a:t>
              </a:r>
              <a:endParaRPr lang="zh-CN" altLang="en-US">
                <a:latin typeface="+mj-lt"/>
                <a:ea typeface="+mj-lt"/>
                <a:cs typeface="+mj-lt"/>
              </a:endParaRPr>
            </a:p>
            <a:p>
              <a:pPr algn="l">
                <a:lnSpc>
                  <a:spcPct val="150000"/>
                </a:lnSpc>
              </a:pPr>
              <a:endParaRPr lang="zh-CN" altLang="en-US" b="1">
                <a:solidFill>
                  <a:schemeClr val="tx1">
                    <a:lumMod val="65000"/>
                    <a:lumOff val="35000"/>
                  </a:schemeClr>
                </a:solidFill>
                <a:latin typeface="黑体" panose="02010609060101010101" pitchFamily="49" charset="-122"/>
                <a:ea typeface="黑体" panose="02010609060101010101" pitchFamily="49" charset="-122"/>
                <a:cs typeface="思源黑体 CN Medium" panose="020B0600000000000000" charset="-122"/>
              </a:endParaRPr>
            </a:p>
          </p:txBody>
        </p:sp>
        <p:sp>
          <p:nvSpPr>
            <p:cNvPr id="55" name="矩形 54"/>
            <p:cNvSpPr/>
            <p:nvPr>
              <p:custDataLst>
                <p:tags r:id="rId4"/>
              </p:custDataLst>
            </p:nvPr>
          </p:nvSpPr>
          <p:spPr>
            <a:xfrm>
              <a:off x="2731" y="3479"/>
              <a:ext cx="1232" cy="119"/>
            </a:xfrm>
            <a:prstGeom prst="rect">
              <a:avLst/>
            </a:prstGeom>
            <a:solidFill>
              <a:srgbClr val="2448A1"/>
            </a:solidFill>
            <a:ln>
              <a:solidFill>
                <a:srgbClr val="244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2603457" y="639445"/>
            <a:ext cx="1684655" cy="610235"/>
            <a:chOff x="4476" y="2903"/>
            <a:chExt cx="2653" cy="961"/>
          </a:xfrm>
        </p:grpSpPr>
        <p:sp>
          <p:nvSpPr>
            <p:cNvPr id="61" name="文本框 60"/>
            <p:cNvSpPr txBox="1"/>
            <p:nvPr>
              <p:custDataLst>
                <p:tags r:id="rId5"/>
              </p:custDataLst>
            </p:nvPr>
          </p:nvSpPr>
          <p:spPr>
            <a:xfrm>
              <a:off x="4476" y="2903"/>
              <a:ext cx="2653" cy="798"/>
            </a:xfrm>
            <a:prstGeom prst="rect">
              <a:avLst/>
            </a:prstGeom>
            <a:noFill/>
          </p:spPr>
          <p:txBody>
            <a:bodyPr wrap="square" rtlCol="0">
              <a:spAutoFit/>
            </a:bodyPr>
            <a:lstStyle/>
            <a:p>
              <a:pPr indent="0" fontAlgn="auto">
                <a:lnSpc>
                  <a:spcPct val="150000"/>
                </a:lnSpc>
                <a:buFont typeface="Wingdings" panose="05000000000000000000" pitchFamily="2" charset="2"/>
                <a:buNone/>
              </a:pPr>
              <a:r>
                <a:rPr lang="zh-CN" altLang="en-US">
                  <a:solidFill>
                    <a:schemeClr val="tx1"/>
                  </a:solidFill>
                  <a:latin typeface="+mj-lt"/>
                  <a:ea typeface="+mj-lt"/>
                  <a:cs typeface="+mj-lt"/>
                </a:rPr>
                <a:t>道路病害检测</a:t>
              </a:r>
              <a:endParaRPr lang="zh-CN" altLang="en-US">
                <a:solidFill>
                  <a:schemeClr val="tx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62" name="矩形 61"/>
            <p:cNvSpPr/>
            <p:nvPr>
              <p:custDataLst>
                <p:tags r:id="rId6"/>
              </p:custDataLst>
            </p:nvPr>
          </p:nvSpPr>
          <p:spPr>
            <a:xfrm>
              <a:off x="5552" y="3745"/>
              <a:ext cx="1232" cy="119"/>
            </a:xfrm>
            <a:prstGeom prst="rect">
              <a:avLst/>
            </a:prstGeom>
            <a:solidFill>
              <a:srgbClr val="2448A1"/>
            </a:solidFill>
            <a:ln>
              <a:solidFill>
                <a:srgbClr val="244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2603303" y="2925445"/>
            <a:ext cx="1744742" cy="582295"/>
            <a:chOff x="5178" y="2350"/>
            <a:chExt cx="2611" cy="917"/>
          </a:xfrm>
        </p:grpSpPr>
        <p:sp>
          <p:nvSpPr>
            <p:cNvPr id="64" name="文本框 63"/>
            <p:cNvSpPr txBox="1"/>
            <p:nvPr>
              <p:custDataLst>
                <p:tags r:id="rId7"/>
              </p:custDataLst>
            </p:nvPr>
          </p:nvSpPr>
          <p:spPr>
            <a:xfrm>
              <a:off x="5178" y="2350"/>
              <a:ext cx="2611" cy="798"/>
            </a:xfrm>
            <a:prstGeom prst="rect">
              <a:avLst/>
            </a:prstGeom>
            <a:noFill/>
          </p:spPr>
          <p:txBody>
            <a:bodyPr wrap="square" rtlCol="0">
              <a:spAutoFit/>
            </a:bodyPr>
            <a:lstStyle/>
            <a:p>
              <a:pPr indent="0" fontAlgn="auto">
                <a:lnSpc>
                  <a:spcPct val="150000"/>
                </a:lnSpc>
                <a:buFont typeface="Wingdings" panose="05000000000000000000" pitchFamily="2" charset="2"/>
                <a:buNone/>
              </a:pPr>
              <a:r>
                <a:rPr lang="zh-CN" altLang="en-US">
                  <a:solidFill>
                    <a:schemeClr val="tx1"/>
                  </a:solidFill>
                  <a:latin typeface="+mj-lt"/>
                  <a:ea typeface="+mj-lt"/>
                  <a:cs typeface="+mj-lt"/>
                </a:rPr>
                <a:t>市政管道巡检</a:t>
              </a:r>
              <a:endParaRPr lang="zh-CN" altLang="en-US">
                <a:solidFill>
                  <a:schemeClr val="tx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66" name="矩形 65"/>
            <p:cNvSpPr/>
            <p:nvPr>
              <p:custDataLst>
                <p:tags r:id="rId8"/>
              </p:custDataLst>
            </p:nvPr>
          </p:nvSpPr>
          <p:spPr>
            <a:xfrm>
              <a:off x="6201" y="3148"/>
              <a:ext cx="1232" cy="119"/>
            </a:xfrm>
            <a:prstGeom prst="rect">
              <a:avLst/>
            </a:prstGeom>
            <a:solidFill>
              <a:srgbClr val="2448A1"/>
            </a:solidFill>
            <a:ln>
              <a:solidFill>
                <a:srgbClr val="244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9"/>
          <a:stretch>
            <a:fillRect/>
          </a:stretch>
        </p:blipFill>
        <p:spPr>
          <a:xfrm>
            <a:off x="502930" y="1459230"/>
            <a:ext cx="1569720" cy="1166495"/>
          </a:xfrm>
          <a:prstGeom prst="rect">
            <a:avLst/>
          </a:prstGeom>
        </p:spPr>
      </p:pic>
      <p:pic>
        <p:nvPicPr>
          <p:cNvPr id="5" name="图片 4"/>
          <p:cNvPicPr>
            <a:picLocks noChangeAspect="1"/>
          </p:cNvPicPr>
          <p:nvPr/>
        </p:nvPicPr>
        <p:blipFill>
          <a:blip r:embed="rId10"/>
          <a:stretch>
            <a:fillRect/>
          </a:stretch>
        </p:blipFill>
        <p:spPr>
          <a:xfrm>
            <a:off x="2481381" y="1383982"/>
            <a:ext cx="1628775" cy="1166495"/>
          </a:xfrm>
          <a:prstGeom prst="rect">
            <a:avLst/>
          </a:prstGeom>
        </p:spPr>
      </p:pic>
      <p:pic>
        <p:nvPicPr>
          <p:cNvPr id="6" name="图片 5"/>
          <p:cNvPicPr>
            <a:picLocks noChangeAspect="1"/>
          </p:cNvPicPr>
          <p:nvPr/>
        </p:nvPicPr>
        <p:blipFill>
          <a:blip r:embed="rId11"/>
          <a:srcRect l="11857" t="8251" r="6056" b="10506"/>
          <a:stretch>
            <a:fillRect/>
          </a:stretch>
        </p:blipFill>
        <p:spPr>
          <a:xfrm>
            <a:off x="502930" y="3644900"/>
            <a:ext cx="1570355" cy="1092835"/>
          </a:xfrm>
          <a:prstGeom prst="rect">
            <a:avLst/>
          </a:prstGeom>
        </p:spPr>
      </p:pic>
      <p:pic>
        <p:nvPicPr>
          <p:cNvPr id="7" name="图片 6"/>
          <p:cNvPicPr>
            <a:picLocks noChangeAspect="1"/>
          </p:cNvPicPr>
          <p:nvPr/>
        </p:nvPicPr>
        <p:blipFill>
          <a:blip r:embed="rId12"/>
          <a:stretch>
            <a:fillRect/>
          </a:stretch>
        </p:blipFill>
        <p:spPr>
          <a:xfrm>
            <a:off x="2509321" y="3618250"/>
            <a:ext cx="1600835" cy="1148715"/>
          </a:xfrm>
          <a:prstGeom prst="rect">
            <a:avLst/>
          </a:prstGeom>
        </p:spPr>
      </p:pic>
      <p:pic>
        <p:nvPicPr>
          <p:cNvPr id="2" name="图片 4" descr="隧道市场规模建设"/>
          <p:cNvPicPr>
            <a:picLocks noChangeAspect="1"/>
          </p:cNvPicPr>
          <p:nvPr/>
        </p:nvPicPr>
        <p:blipFill>
          <a:blip r:embed="rId13"/>
          <a:stretch>
            <a:fillRect/>
          </a:stretch>
        </p:blipFill>
        <p:spPr>
          <a:xfrm>
            <a:off x="5214054" y="335279"/>
            <a:ext cx="3184525" cy="1873885"/>
          </a:xfrm>
          <a:prstGeom prst="rect">
            <a:avLst/>
          </a:prstGeom>
        </p:spPr>
      </p:pic>
      <p:sp>
        <p:nvSpPr>
          <p:cNvPr id="9" name="文本框 8"/>
          <p:cNvSpPr txBox="1"/>
          <p:nvPr/>
        </p:nvSpPr>
        <p:spPr>
          <a:xfrm>
            <a:off x="5096933" y="2841277"/>
            <a:ext cx="4295548" cy="1384995"/>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市场规模不断</a:t>
            </a:r>
            <a:r>
              <a:rPr lang="zh-CN" altLang="en-US" sz="2800" dirty="0">
                <a:solidFill>
                  <a:srgbClr val="FF0000"/>
                </a:solidFill>
                <a:latin typeface="黑体" panose="02010609060101010101" pitchFamily="49" charset="-122"/>
                <a:ea typeface="黑体" panose="02010609060101010101" pitchFamily="49" charset="-122"/>
              </a:rPr>
              <a:t>扩大</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有望</a:t>
            </a:r>
            <a:r>
              <a:rPr lang="zh-CN" altLang="en-US" sz="2800" dirty="0">
                <a:solidFill>
                  <a:srgbClr val="FF0000"/>
                </a:solidFill>
                <a:latin typeface="黑体" panose="02010609060101010101" pitchFamily="49" charset="-122"/>
                <a:ea typeface="黑体" panose="02010609060101010101" pitchFamily="49" charset="-122"/>
              </a:rPr>
              <a:t>推广</a:t>
            </a:r>
            <a:r>
              <a:rPr lang="zh-CN" altLang="en-US" sz="2800" dirty="0">
                <a:latin typeface="黑体" panose="02010609060101010101" pitchFamily="49" charset="-122"/>
                <a:ea typeface="黑体" panose="02010609060101010101" pitchFamily="49" charset="-122"/>
              </a:rPr>
              <a:t>至其他基础设施建设维护领域</a:t>
            </a:r>
            <a:endParaRPr lang="zh-CN" altLang="en-US" sz="2800" dirty="0">
              <a:latin typeface="黑体" panose="02010609060101010101" pitchFamily="49" charset="-122"/>
              <a:ea typeface="黑体" panose="02010609060101010101" pitchFamily="49" charset="-122"/>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1062" y="114915"/>
            <a:ext cx="3048000" cy="461665"/>
          </a:xfrm>
          <a:prstGeom prst="rect">
            <a:avLst/>
          </a:prstGeom>
          <a:noFill/>
        </p:spPr>
        <p:txBody>
          <a:bodyPr wrap="square" rtlCol="0">
            <a:spAutoFit/>
          </a:bodyPr>
          <a:lstStyle/>
          <a:p>
            <a:r>
              <a:rPr lang="zh-CN" altLang="en-US" sz="2400" b="1" dirty="0">
                <a:latin typeface="+mj-lt"/>
                <a:ea typeface="+mj-lt"/>
              </a:rPr>
              <a:t>社会价值</a:t>
            </a:r>
            <a:endParaRPr lang="zh-CN" altLang="en-US" sz="2400" b="1" dirty="0">
              <a:latin typeface="+mj-lt"/>
              <a:ea typeface="+mj-lt"/>
            </a:endParaRPr>
          </a:p>
        </p:txBody>
      </p:sp>
      <p:sp>
        <p:nvSpPr>
          <p:cNvPr id="2" name="Freeform 5"/>
          <p:cNvSpPr/>
          <p:nvPr>
            <p:custDataLst>
              <p:tags r:id="rId1"/>
            </p:custDataLst>
          </p:nvPr>
        </p:nvSpPr>
        <p:spPr bwMode="auto">
          <a:xfrm>
            <a:off x="5626966" y="1922428"/>
            <a:ext cx="3517034" cy="2987490"/>
          </a:xfrm>
          <a:custGeom>
            <a:avLst/>
            <a:gdLst>
              <a:gd name="T0" fmla="*/ 0 w 1908"/>
              <a:gd name="T1" fmla="*/ 1632 h 1632"/>
              <a:gd name="T2" fmla="*/ 1645 w 1908"/>
              <a:gd name="T3" fmla="*/ 4 h 1632"/>
              <a:gd name="T4" fmla="*/ 1908 w 1908"/>
              <a:gd name="T5" fmla="*/ 26 h 1632"/>
            </a:gdLst>
            <a:ahLst/>
            <a:cxnLst>
              <a:cxn ang="0">
                <a:pos x="T0" y="T1"/>
              </a:cxn>
              <a:cxn ang="0">
                <a:pos x="T2" y="T3"/>
              </a:cxn>
              <a:cxn ang="0">
                <a:pos x="T4" y="T5"/>
              </a:cxn>
            </a:cxnLst>
            <a:rect l="0" t="0" r="r" b="b"/>
            <a:pathLst>
              <a:path w="1908" h="1632">
                <a:moveTo>
                  <a:pt x="0" y="1632"/>
                </a:moveTo>
                <a:cubicBezTo>
                  <a:pt x="5" y="729"/>
                  <a:pt x="741" y="0"/>
                  <a:pt x="1645" y="4"/>
                </a:cubicBezTo>
                <a:cubicBezTo>
                  <a:pt x="1733" y="4"/>
                  <a:pt x="1821" y="12"/>
                  <a:pt x="1908" y="26"/>
                </a:cubicBezTo>
              </a:path>
            </a:pathLst>
          </a:custGeom>
          <a:noFill/>
          <a:ln w="57150" cap="flat">
            <a:solidFill>
              <a:sysClr val="window" lastClr="FFFFFF">
                <a:lumMod val="85000"/>
              </a:sys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Oval 4"/>
          <p:cNvSpPr/>
          <p:nvPr>
            <p:custDataLst>
              <p:tags r:id="rId2"/>
            </p:custDataLst>
          </p:nvPr>
        </p:nvSpPr>
        <p:spPr>
          <a:xfrm>
            <a:off x="6155254" y="3046025"/>
            <a:ext cx="168787" cy="170420"/>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sp>
        <p:nvSpPr>
          <p:cNvPr id="5" name="Oval 5"/>
          <p:cNvSpPr/>
          <p:nvPr>
            <p:custDataLst>
              <p:tags r:id="rId3"/>
            </p:custDataLst>
          </p:nvPr>
        </p:nvSpPr>
        <p:spPr>
          <a:xfrm>
            <a:off x="6699000" y="2493354"/>
            <a:ext cx="168787" cy="170420"/>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sp>
        <p:nvSpPr>
          <p:cNvPr id="6" name="Oval 6"/>
          <p:cNvSpPr/>
          <p:nvPr>
            <p:custDataLst>
              <p:tags r:id="rId4"/>
            </p:custDataLst>
          </p:nvPr>
        </p:nvSpPr>
        <p:spPr>
          <a:xfrm>
            <a:off x="7600012" y="2019680"/>
            <a:ext cx="168787" cy="170420"/>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sp>
        <p:nvSpPr>
          <p:cNvPr id="7" name="Oval 7"/>
          <p:cNvSpPr/>
          <p:nvPr>
            <p:custDataLst>
              <p:tags r:id="rId5"/>
            </p:custDataLst>
          </p:nvPr>
        </p:nvSpPr>
        <p:spPr>
          <a:xfrm>
            <a:off x="8415948" y="1859660"/>
            <a:ext cx="168787" cy="170420"/>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grpSp>
        <p:nvGrpSpPr>
          <p:cNvPr id="8" name="Group 28"/>
          <p:cNvGrpSpPr/>
          <p:nvPr>
            <p:custDataLst>
              <p:tags r:id="rId6"/>
            </p:custDataLst>
          </p:nvPr>
        </p:nvGrpSpPr>
        <p:grpSpPr>
          <a:xfrm flipH="1">
            <a:off x="4281745" y="2845620"/>
            <a:ext cx="1794275" cy="242916"/>
            <a:chOff x="2108477" y="2757465"/>
            <a:chExt cx="2423386" cy="299955"/>
          </a:xfrm>
        </p:grpSpPr>
        <p:cxnSp>
          <p:nvCxnSpPr>
            <p:cNvPr id="9" name="Straight Connector 30"/>
            <p:cNvCxnSpPr/>
            <p:nvPr>
              <p:custDataLst>
                <p:tags r:id="rId7"/>
              </p:custDataLst>
            </p:nvPr>
          </p:nvCxnSpPr>
          <p:spPr>
            <a:xfrm flipH="1">
              <a:off x="2108477" y="2757465"/>
              <a:ext cx="1864621" cy="299955"/>
            </a:xfrm>
            <a:prstGeom prst="line">
              <a:avLst/>
            </a:prstGeom>
            <a:noFill/>
            <a:ln w="12700" cap="flat" cmpd="sng" algn="ctr">
              <a:solidFill>
                <a:sysClr val="window" lastClr="FFFFFF">
                  <a:lumMod val="65000"/>
                </a:sysClr>
              </a:solidFill>
              <a:prstDash val="solid"/>
              <a:miter lim="800000"/>
              <a:headEnd type="none"/>
              <a:tailEnd type="oval"/>
            </a:ln>
            <a:effectLst/>
          </p:spPr>
        </p:cxnSp>
        <p:cxnSp>
          <p:nvCxnSpPr>
            <p:cNvPr id="10" name="Straight Connector 31"/>
            <p:cNvCxnSpPr/>
            <p:nvPr>
              <p:custDataLst>
                <p:tags r:id="rId8"/>
              </p:custDataLst>
            </p:nvPr>
          </p:nvCxnSpPr>
          <p:spPr>
            <a:xfrm flipH="1" flipV="1">
              <a:off x="3973098" y="2757465"/>
              <a:ext cx="558765" cy="907"/>
            </a:xfrm>
            <a:prstGeom prst="line">
              <a:avLst/>
            </a:prstGeom>
            <a:noFill/>
            <a:ln w="12700" cap="flat" cmpd="sng" algn="ctr">
              <a:solidFill>
                <a:sysClr val="window" lastClr="FFFFFF">
                  <a:lumMod val="65000"/>
                </a:sysClr>
              </a:solidFill>
              <a:prstDash val="solid"/>
              <a:miter lim="800000"/>
            </a:ln>
            <a:effectLst/>
          </p:spPr>
        </p:cxnSp>
      </p:grpSp>
      <p:sp>
        <p:nvSpPr>
          <p:cNvPr id="11" name="Oval 29"/>
          <p:cNvSpPr/>
          <p:nvPr>
            <p:custDataLst>
              <p:tags r:id="rId9"/>
            </p:custDataLst>
          </p:nvPr>
        </p:nvSpPr>
        <p:spPr>
          <a:xfrm flipH="1">
            <a:off x="4181644" y="2766636"/>
            <a:ext cx="141047" cy="154274"/>
          </a:xfrm>
          <a:prstGeom prst="ellipse">
            <a:avLst/>
          </a:prstGeom>
          <a:solidFill>
            <a:sysClr val="window" lastClr="FFFFFF">
              <a:lumMod val="85000"/>
            </a:sysClr>
          </a:solidFill>
          <a:ln w="12700" cap="flat" cmpd="sng" algn="ctr">
            <a:noFill/>
            <a:prstDash val="solid"/>
            <a:miter lim="800000"/>
          </a:ln>
          <a:effectLst/>
        </p:spPr>
        <p:txBody>
          <a:bodyPr rtlCol="0" anchor="ctr"/>
          <a:lstStyle/>
          <a:p>
            <a:pPr algn="ctr"/>
            <a:endParaRPr lang="id-ID"/>
          </a:p>
        </p:txBody>
      </p:sp>
      <p:grpSp>
        <p:nvGrpSpPr>
          <p:cNvPr id="45" name="组合 44"/>
          <p:cNvGrpSpPr/>
          <p:nvPr/>
        </p:nvGrpSpPr>
        <p:grpSpPr>
          <a:xfrm>
            <a:off x="3550054" y="2521425"/>
            <a:ext cx="561584" cy="567021"/>
            <a:chOff x="3053941" y="3477485"/>
            <a:chExt cx="561584" cy="567021"/>
          </a:xfrm>
        </p:grpSpPr>
        <p:sp>
          <p:nvSpPr>
            <p:cNvPr id="12" name="Oval 36"/>
            <p:cNvSpPr/>
            <p:nvPr>
              <p:custDataLst>
                <p:tags r:id="rId10"/>
              </p:custDataLst>
            </p:nvPr>
          </p:nvSpPr>
          <p:spPr>
            <a:xfrm>
              <a:off x="3053941" y="3477485"/>
              <a:ext cx="561584" cy="567021"/>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grpSp>
          <p:nvGrpSpPr>
            <p:cNvPr id="13" name="Group 33"/>
            <p:cNvGrpSpPr/>
            <p:nvPr>
              <p:custDataLst>
                <p:tags r:id="rId11"/>
              </p:custDataLst>
            </p:nvPr>
          </p:nvGrpSpPr>
          <p:grpSpPr>
            <a:xfrm>
              <a:off x="3175665" y="3617380"/>
              <a:ext cx="284476" cy="287230"/>
              <a:chOff x="2005013" y="1077913"/>
              <a:chExt cx="688975" cy="688975"/>
            </a:xfrm>
            <a:solidFill>
              <a:sysClr val="window" lastClr="FFFFFF"/>
            </a:solidFill>
          </p:grpSpPr>
          <p:sp>
            <p:nvSpPr>
              <p:cNvPr id="14" name="Freeform 5"/>
              <p:cNvSpPr>
                <a:spLocks noEditPoints="1"/>
              </p:cNvSpPr>
              <p:nvPr>
                <p:custDataLst>
                  <p:tags r:id="rId12"/>
                </p:custDataLst>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5" name="Freeform 6"/>
              <p:cNvSpPr/>
              <p:nvPr>
                <p:custDataLst>
                  <p:tags r:id="rId13"/>
                </p:custDataLst>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sp>
        <p:nvSpPr>
          <p:cNvPr id="17" name="TextBox 38"/>
          <p:cNvSpPr txBox="1"/>
          <p:nvPr>
            <p:custDataLst>
              <p:tags r:id="rId14"/>
            </p:custDataLst>
          </p:nvPr>
        </p:nvSpPr>
        <p:spPr>
          <a:xfrm>
            <a:off x="934553" y="2612567"/>
            <a:ext cx="2674521" cy="308137"/>
          </a:xfrm>
          <a:prstGeom prst="rect">
            <a:avLst/>
          </a:prstGeom>
          <a:noFill/>
        </p:spPr>
        <p:txBody>
          <a:bodyPr wrap="square" lIns="90000" tIns="46800" rIns="90000" bIns="0" rtlCol="0" anchor="b" anchorCtr="0">
            <a:noAutofit/>
          </a:bodyPr>
          <a:lstStyle/>
          <a:p>
            <a:pPr algn="r">
              <a:lnSpc>
                <a:spcPct val="120000"/>
              </a:lnSpc>
            </a:pPr>
            <a:r>
              <a:rPr lang="zh-CN" altLang="en-US" sz="2000" spc="300" dirty="0">
                <a:solidFill>
                  <a:srgbClr val="1C4885"/>
                </a:solidFill>
                <a:latin typeface="黑体" panose="02010609060101010101" pitchFamily="49" charset="-122"/>
                <a:ea typeface="黑体" panose="02010609060101010101" pitchFamily="49" charset="-122"/>
              </a:rPr>
              <a:t>推动技术发展</a:t>
            </a:r>
            <a:endParaRPr lang="zh-CN" altLang="en-US" sz="2000" spc="300" dirty="0">
              <a:solidFill>
                <a:srgbClr val="1C4885"/>
              </a:solidFill>
              <a:latin typeface="黑体" panose="02010609060101010101" pitchFamily="49" charset="-122"/>
              <a:ea typeface="黑体" panose="02010609060101010101" pitchFamily="49" charset="-122"/>
            </a:endParaRPr>
          </a:p>
        </p:txBody>
      </p:sp>
      <p:sp>
        <p:nvSpPr>
          <p:cNvPr id="19" name="TextBox 67"/>
          <p:cNvSpPr txBox="1"/>
          <p:nvPr>
            <p:custDataLst>
              <p:tags r:id="rId15"/>
            </p:custDataLst>
          </p:nvPr>
        </p:nvSpPr>
        <p:spPr>
          <a:xfrm>
            <a:off x="1981948" y="1943093"/>
            <a:ext cx="2674521" cy="308137"/>
          </a:xfrm>
          <a:prstGeom prst="rect">
            <a:avLst/>
          </a:prstGeom>
          <a:noFill/>
        </p:spPr>
        <p:txBody>
          <a:bodyPr wrap="square" lIns="90000" tIns="46800" rIns="90000" bIns="0" rtlCol="0" anchor="b" anchorCtr="0">
            <a:noAutofit/>
          </a:bodyPr>
          <a:lstStyle/>
          <a:p>
            <a:pPr algn="r">
              <a:lnSpc>
                <a:spcPct val="120000"/>
              </a:lnSpc>
            </a:pPr>
            <a:r>
              <a:rPr lang="zh-CN" altLang="en-US" sz="2000" spc="300" dirty="0">
                <a:solidFill>
                  <a:srgbClr val="1C4885"/>
                </a:solidFill>
                <a:latin typeface="黑体" panose="02010609060101010101" pitchFamily="49" charset="-122"/>
                <a:ea typeface="黑体" panose="02010609060101010101" pitchFamily="49" charset="-122"/>
              </a:rPr>
              <a:t>促进经济发展</a:t>
            </a:r>
            <a:endParaRPr lang="zh-CN" altLang="en-US" sz="2000" spc="300" dirty="0">
              <a:solidFill>
                <a:srgbClr val="1C4885"/>
              </a:solidFill>
              <a:latin typeface="黑体" panose="02010609060101010101" pitchFamily="49" charset="-122"/>
              <a:ea typeface="黑体" panose="02010609060101010101" pitchFamily="49" charset="-122"/>
            </a:endParaRPr>
          </a:p>
        </p:txBody>
      </p:sp>
      <p:sp>
        <p:nvSpPr>
          <p:cNvPr id="21" name="TextBox 73"/>
          <p:cNvSpPr txBox="1"/>
          <p:nvPr>
            <p:custDataLst>
              <p:tags r:id="rId16"/>
            </p:custDataLst>
          </p:nvPr>
        </p:nvSpPr>
        <p:spPr>
          <a:xfrm>
            <a:off x="3561310" y="1314444"/>
            <a:ext cx="2674521" cy="308137"/>
          </a:xfrm>
          <a:prstGeom prst="rect">
            <a:avLst/>
          </a:prstGeom>
          <a:noFill/>
        </p:spPr>
        <p:txBody>
          <a:bodyPr wrap="square" lIns="90000" tIns="46800" rIns="90000" bIns="0" rtlCol="0" anchor="b" anchorCtr="0">
            <a:noAutofit/>
          </a:bodyPr>
          <a:lstStyle/>
          <a:p>
            <a:pPr algn="r">
              <a:lnSpc>
                <a:spcPct val="120000"/>
              </a:lnSpc>
            </a:pPr>
            <a:r>
              <a:rPr lang="zh-CN" altLang="en-US" sz="2000" spc="300" dirty="0">
                <a:solidFill>
                  <a:srgbClr val="1C4885"/>
                </a:solidFill>
                <a:latin typeface="黑体" panose="02010609060101010101" pitchFamily="49" charset="-122"/>
                <a:ea typeface="黑体" panose="02010609060101010101" pitchFamily="49" charset="-122"/>
              </a:rPr>
              <a:t>减少运营成本</a:t>
            </a:r>
            <a:endParaRPr lang="zh-CN" altLang="en-US" sz="2000" spc="300" dirty="0">
              <a:solidFill>
                <a:srgbClr val="1C4885"/>
              </a:solidFill>
              <a:latin typeface="黑体" panose="02010609060101010101" pitchFamily="49" charset="-122"/>
              <a:ea typeface="黑体" panose="02010609060101010101" pitchFamily="49" charset="-122"/>
            </a:endParaRPr>
          </a:p>
        </p:txBody>
      </p:sp>
      <p:sp>
        <p:nvSpPr>
          <p:cNvPr id="23" name="TextBox 79"/>
          <p:cNvSpPr txBox="1"/>
          <p:nvPr>
            <p:custDataLst>
              <p:tags r:id="rId17"/>
            </p:custDataLst>
          </p:nvPr>
        </p:nvSpPr>
        <p:spPr>
          <a:xfrm>
            <a:off x="5007817" y="617358"/>
            <a:ext cx="2674521" cy="308137"/>
          </a:xfrm>
          <a:prstGeom prst="rect">
            <a:avLst/>
          </a:prstGeom>
          <a:noFill/>
        </p:spPr>
        <p:txBody>
          <a:bodyPr wrap="square" lIns="90000" tIns="46800" rIns="90000" bIns="0" rtlCol="0" anchor="b" anchorCtr="0">
            <a:noAutofit/>
          </a:bodyPr>
          <a:lstStyle/>
          <a:p>
            <a:pPr algn="r">
              <a:lnSpc>
                <a:spcPct val="120000"/>
              </a:lnSpc>
            </a:pPr>
            <a:r>
              <a:rPr lang="zh-CN" altLang="en-US" sz="2000" spc="300" dirty="0">
                <a:solidFill>
                  <a:srgbClr val="1C4885"/>
                </a:solidFill>
                <a:latin typeface="黑体" panose="02010609060101010101" pitchFamily="49" charset="-122"/>
                <a:ea typeface="黑体" panose="02010609060101010101" pitchFamily="49" charset="-122"/>
              </a:rPr>
              <a:t>提高隧道的安全性</a:t>
            </a:r>
            <a:endParaRPr lang="zh-CN" altLang="en-US" sz="2000" spc="300" dirty="0">
              <a:solidFill>
                <a:srgbClr val="1C4885"/>
              </a:solidFill>
              <a:latin typeface="黑体" panose="02010609060101010101" pitchFamily="49" charset="-122"/>
              <a:ea typeface="黑体" panose="02010609060101010101" pitchFamily="49" charset="-122"/>
            </a:endParaRPr>
          </a:p>
        </p:txBody>
      </p:sp>
      <p:grpSp>
        <p:nvGrpSpPr>
          <p:cNvPr id="24" name="Group 81"/>
          <p:cNvGrpSpPr/>
          <p:nvPr>
            <p:custDataLst>
              <p:tags r:id="rId18"/>
            </p:custDataLst>
          </p:nvPr>
        </p:nvGrpSpPr>
        <p:grpSpPr>
          <a:xfrm flipH="1">
            <a:off x="5240100" y="2161649"/>
            <a:ext cx="1354192" cy="306215"/>
            <a:chOff x="2756450" y="2757465"/>
            <a:chExt cx="1775413" cy="397613"/>
          </a:xfrm>
        </p:grpSpPr>
        <p:cxnSp>
          <p:nvCxnSpPr>
            <p:cNvPr id="25" name="Straight Connector 83"/>
            <p:cNvCxnSpPr/>
            <p:nvPr>
              <p:custDataLst>
                <p:tags r:id="rId19"/>
              </p:custDataLst>
            </p:nvPr>
          </p:nvCxnSpPr>
          <p:spPr>
            <a:xfrm flipH="1">
              <a:off x="2756450" y="2757465"/>
              <a:ext cx="1216648" cy="397613"/>
            </a:xfrm>
            <a:prstGeom prst="line">
              <a:avLst/>
            </a:prstGeom>
            <a:noFill/>
            <a:ln w="12700" cap="flat" cmpd="sng" algn="ctr">
              <a:solidFill>
                <a:sysClr val="window" lastClr="FFFFFF">
                  <a:lumMod val="65000"/>
                </a:sysClr>
              </a:solidFill>
              <a:prstDash val="solid"/>
              <a:miter lim="800000"/>
              <a:headEnd type="none"/>
              <a:tailEnd type="oval"/>
            </a:ln>
            <a:effectLst/>
          </p:spPr>
        </p:cxnSp>
        <p:cxnSp>
          <p:nvCxnSpPr>
            <p:cNvPr id="26" name="Straight Connector 84"/>
            <p:cNvCxnSpPr/>
            <p:nvPr>
              <p:custDataLst>
                <p:tags r:id="rId20"/>
              </p:custDataLst>
            </p:nvPr>
          </p:nvCxnSpPr>
          <p:spPr>
            <a:xfrm flipH="1" flipV="1">
              <a:off x="3973098" y="2757465"/>
              <a:ext cx="558765" cy="907"/>
            </a:xfrm>
            <a:prstGeom prst="line">
              <a:avLst/>
            </a:prstGeom>
            <a:noFill/>
            <a:ln w="12700" cap="flat" cmpd="sng" algn="ctr">
              <a:solidFill>
                <a:sysClr val="window" lastClr="FFFFFF">
                  <a:lumMod val="65000"/>
                </a:sysClr>
              </a:solidFill>
              <a:prstDash val="solid"/>
              <a:miter lim="800000"/>
            </a:ln>
            <a:effectLst/>
          </p:spPr>
        </p:cxnSp>
      </p:grpSp>
      <p:sp>
        <p:nvSpPr>
          <p:cNvPr id="27" name="Oval 82"/>
          <p:cNvSpPr/>
          <p:nvPr>
            <p:custDataLst>
              <p:tags r:id="rId21"/>
            </p:custDataLst>
          </p:nvPr>
        </p:nvSpPr>
        <p:spPr>
          <a:xfrm flipH="1">
            <a:off x="5167448" y="2104890"/>
            <a:ext cx="145304" cy="146710"/>
          </a:xfrm>
          <a:prstGeom prst="ellipse">
            <a:avLst/>
          </a:prstGeom>
          <a:solidFill>
            <a:sysClr val="window" lastClr="FFFFFF">
              <a:lumMod val="85000"/>
            </a:sysClr>
          </a:solidFill>
          <a:ln w="12700" cap="flat" cmpd="sng" algn="ctr">
            <a:noFill/>
            <a:prstDash val="solid"/>
            <a:miter lim="800000"/>
          </a:ln>
          <a:effectLst/>
        </p:spPr>
        <p:txBody>
          <a:bodyPr rtlCol="0" anchor="ctr"/>
          <a:lstStyle/>
          <a:p>
            <a:pPr algn="ctr"/>
            <a:endParaRPr lang="id-ID"/>
          </a:p>
        </p:txBody>
      </p:sp>
      <p:cxnSp>
        <p:nvCxnSpPr>
          <p:cNvPr id="28" name="Straight Connector 89"/>
          <p:cNvCxnSpPr/>
          <p:nvPr>
            <p:custDataLst>
              <p:tags r:id="rId22"/>
            </p:custDataLst>
          </p:nvPr>
        </p:nvCxnSpPr>
        <p:spPr>
          <a:xfrm>
            <a:off x="6917437" y="1588866"/>
            <a:ext cx="626160" cy="413880"/>
          </a:xfrm>
          <a:prstGeom prst="line">
            <a:avLst/>
          </a:prstGeom>
          <a:noFill/>
          <a:ln w="12700" cap="flat" cmpd="sng" algn="ctr">
            <a:solidFill>
              <a:sysClr val="window" lastClr="FFFFFF">
                <a:lumMod val="65000"/>
              </a:sysClr>
            </a:solidFill>
            <a:prstDash val="solid"/>
            <a:miter lim="800000"/>
            <a:headEnd type="none"/>
            <a:tailEnd type="oval"/>
          </a:ln>
          <a:effectLst/>
        </p:spPr>
      </p:cxnSp>
      <p:sp>
        <p:nvSpPr>
          <p:cNvPr id="29" name="Oval 88"/>
          <p:cNvSpPr/>
          <p:nvPr>
            <p:custDataLst>
              <p:tags r:id="rId23"/>
            </p:custDataLst>
          </p:nvPr>
        </p:nvSpPr>
        <p:spPr>
          <a:xfrm flipH="1">
            <a:off x="6771630" y="1484204"/>
            <a:ext cx="145304" cy="146710"/>
          </a:xfrm>
          <a:prstGeom prst="ellipse">
            <a:avLst/>
          </a:prstGeom>
          <a:solidFill>
            <a:sysClr val="window" lastClr="FFFFFF">
              <a:lumMod val="85000"/>
            </a:sysClr>
          </a:solidFill>
          <a:ln w="12700" cap="flat" cmpd="sng" algn="ctr">
            <a:noFill/>
            <a:prstDash val="solid"/>
            <a:miter lim="800000"/>
          </a:ln>
          <a:effectLst/>
        </p:spPr>
        <p:txBody>
          <a:bodyPr rtlCol="0" anchor="ctr"/>
          <a:lstStyle/>
          <a:p>
            <a:pPr algn="ctr"/>
            <a:endParaRPr lang="id-ID"/>
          </a:p>
        </p:txBody>
      </p:sp>
      <p:cxnSp>
        <p:nvCxnSpPr>
          <p:cNvPr id="30" name="Straight Connector 95"/>
          <p:cNvCxnSpPr/>
          <p:nvPr>
            <p:custDataLst>
              <p:tags r:id="rId24"/>
            </p:custDataLst>
          </p:nvPr>
        </p:nvCxnSpPr>
        <p:spPr>
          <a:xfrm>
            <a:off x="8173797" y="1248088"/>
            <a:ext cx="242151" cy="567021"/>
          </a:xfrm>
          <a:prstGeom prst="line">
            <a:avLst/>
          </a:prstGeom>
          <a:noFill/>
          <a:ln w="12700" cap="flat" cmpd="sng" algn="ctr">
            <a:solidFill>
              <a:sysClr val="window" lastClr="FFFFFF">
                <a:lumMod val="65000"/>
              </a:sysClr>
            </a:solidFill>
            <a:prstDash val="solid"/>
            <a:miter lim="800000"/>
            <a:headEnd type="none"/>
            <a:tailEnd type="oval"/>
          </a:ln>
          <a:effectLst/>
        </p:spPr>
      </p:cxnSp>
      <p:sp>
        <p:nvSpPr>
          <p:cNvPr id="31" name="Oval 94"/>
          <p:cNvSpPr/>
          <p:nvPr>
            <p:custDataLst>
              <p:tags r:id="rId25"/>
            </p:custDataLst>
          </p:nvPr>
        </p:nvSpPr>
        <p:spPr>
          <a:xfrm flipH="1">
            <a:off x="8064381" y="1112347"/>
            <a:ext cx="145304" cy="146710"/>
          </a:xfrm>
          <a:prstGeom prst="ellipse">
            <a:avLst/>
          </a:prstGeom>
          <a:solidFill>
            <a:sysClr val="window" lastClr="FFFFFF">
              <a:lumMod val="85000"/>
            </a:sysClr>
          </a:solidFill>
          <a:ln w="12700" cap="flat" cmpd="sng" algn="ctr">
            <a:noFill/>
            <a:prstDash val="solid"/>
            <a:miter lim="800000"/>
          </a:ln>
          <a:effectLst/>
        </p:spPr>
        <p:txBody>
          <a:bodyPr rtlCol="0" anchor="ctr"/>
          <a:lstStyle/>
          <a:p>
            <a:pPr algn="ctr"/>
            <a:endParaRPr lang="id-ID"/>
          </a:p>
        </p:txBody>
      </p:sp>
      <p:grpSp>
        <p:nvGrpSpPr>
          <p:cNvPr id="52" name="组合 51"/>
          <p:cNvGrpSpPr/>
          <p:nvPr/>
        </p:nvGrpSpPr>
        <p:grpSpPr>
          <a:xfrm>
            <a:off x="6171343" y="1209650"/>
            <a:ext cx="561584" cy="567021"/>
            <a:chOff x="6171343" y="1209650"/>
            <a:chExt cx="561584" cy="567021"/>
          </a:xfrm>
        </p:grpSpPr>
        <p:sp>
          <p:nvSpPr>
            <p:cNvPr id="32" name="Oval 68"/>
            <p:cNvSpPr/>
            <p:nvPr>
              <p:custDataLst>
                <p:tags r:id="rId26"/>
              </p:custDataLst>
            </p:nvPr>
          </p:nvSpPr>
          <p:spPr>
            <a:xfrm>
              <a:off x="6171343" y="1209650"/>
              <a:ext cx="561584" cy="567021"/>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grpSp>
          <p:nvGrpSpPr>
            <p:cNvPr id="33" name="Group 104"/>
            <p:cNvGrpSpPr/>
            <p:nvPr>
              <p:custDataLst>
                <p:tags r:id="rId27"/>
              </p:custDataLst>
            </p:nvPr>
          </p:nvGrpSpPr>
          <p:grpSpPr>
            <a:xfrm>
              <a:off x="6328086" y="1358900"/>
              <a:ext cx="287940" cy="272014"/>
              <a:chOff x="6964363" y="2108200"/>
              <a:chExt cx="690562" cy="646113"/>
            </a:xfrm>
            <a:solidFill>
              <a:sysClr val="window" lastClr="FFFFFF"/>
            </a:solidFill>
          </p:grpSpPr>
          <p:sp>
            <p:nvSpPr>
              <p:cNvPr id="34" name="Freeform 91"/>
              <p:cNvSpPr>
                <a:spLocks noEditPoints="1"/>
              </p:cNvSpPr>
              <p:nvPr>
                <p:custDataLst>
                  <p:tags r:id="rId28"/>
                </p:custDataLst>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5" name="Freeform 92"/>
              <p:cNvSpPr>
                <a:spLocks noEditPoints="1"/>
              </p:cNvSpPr>
              <p:nvPr>
                <p:custDataLst>
                  <p:tags r:id="rId29"/>
                </p:custDataLst>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grpSp>
        <p:nvGrpSpPr>
          <p:cNvPr id="44" name="组合 43"/>
          <p:cNvGrpSpPr/>
          <p:nvPr/>
        </p:nvGrpSpPr>
        <p:grpSpPr>
          <a:xfrm>
            <a:off x="4545448" y="1865023"/>
            <a:ext cx="561584" cy="567021"/>
            <a:chOff x="3994536" y="2500133"/>
            <a:chExt cx="561584" cy="567021"/>
          </a:xfrm>
        </p:grpSpPr>
        <p:sp>
          <p:nvSpPr>
            <p:cNvPr id="36" name="Oval 62"/>
            <p:cNvSpPr/>
            <p:nvPr>
              <p:custDataLst>
                <p:tags r:id="rId30"/>
              </p:custDataLst>
            </p:nvPr>
          </p:nvSpPr>
          <p:spPr>
            <a:xfrm>
              <a:off x="3994536" y="2500133"/>
              <a:ext cx="561584" cy="567021"/>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sp>
          <p:nvSpPr>
            <p:cNvPr id="37" name="Freeform 96"/>
            <p:cNvSpPr>
              <a:spLocks noEditPoints="1"/>
            </p:cNvSpPr>
            <p:nvPr>
              <p:custDataLst>
                <p:tags r:id="rId31"/>
              </p:custDataLst>
            </p:nvPr>
          </p:nvSpPr>
          <p:spPr bwMode="auto">
            <a:xfrm>
              <a:off x="4132870" y="2655214"/>
              <a:ext cx="281660" cy="283733"/>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ysClr val="window" lastClr="FFFFFF"/>
            </a:solidFill>
            <a:ln>
              <a:noFill/>
            </a:ln>
          </p:spPr>
          <p:txBody>
            <a:bodyPr vert="horz" wrap="square" lIns="91440" tIns="45720" rIns="91440" bIns="45720" numCol="1" anchor="t" anchorCtr="0" compatLnSpc="1"/>
            <a:lstStyle/>
            <a:p>
              <a:endParaRPr lang="id-ID"/>
            </a:p>
          </p:txBody>
        </p:sp>
      </p:grpSp>
      <p:grpSp>
        <p:nvGrpSpPr>
          <p:cNvPr id="42" name="组合 41"/>
          <p:cNvGrpSpPr/>
          <p:nvPr/>
        </p:nvGrpSpPr>
        <p:grpSpPr>
          <a:xfrm>
            <a:off x="7648101" y="545326"/>
            <a:ext cx="561584" cy="567021"/>
            <a:chOff x="6820557" y="765380"/>
            <a:chExt cx="561584" cy="567021"/>
          </a:xfrm>
        </p:grpSpPr>
        <p:sp>
          <p:nvSpPr>
            <p:cNvPr id="38" name="Oval 74"/>
            <p:cNvSpPr/>
            <p:nvPr>
              <p:custDataLst>
                <p:tags r:id="rId32"/>
              </p:custDataLst>
            </p:nvPr>
          </p:nvSpPr>
          <p:spPr>
            <a:xfrm>
              <a:off x="6820557" y="765380"/>
              <a:ext cx="561584" cy="567021"/>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sp>
          <p:nvSpPr>
            <p:cNvPr id="39" name="Freeform 213"/>
            <p:cNvSpPr>
              <a:spLocks noEditPoints="1"/>
            </p:cNvSpPr>
            <p:nvPr>
              <p:custDataLst>
                <p:tags r:id="rId33"/>
              </p:custDataLst>
            </p:nvPr>
          </p:nvSpPr>
          <p:spPr bwMode="auto">
            <a:xfrm>
              <a:off x="6932562" y="908918"/>
              <a:ext cx="280263" cy="282977"/>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ysClr val="window" lastClr="FFFFFF"/>
            </a:solidFill>
            <a:ln>
              <a:noFill/>
            </a:ln>
          </p:spPr>
          <p:txBody>
            <a:bodyPr vert="horz" wrap="square" lIns="91440" tIns="45720" rIns="91440" bIns="45720" numCol="1" anchor="t" anchorCtr="0" compatLnSpc="1"/>
            <a:lstStyle/>
            <a:p>
              <a:endParaRPr lang="id-ID"/>
            </a:p>
          </p:txBody>
        </p:sp>
      </p:grpSp>
      <p:sp>
        <p:nvSpPr>
          <p:cNvPr id="46" name="Oval 4"/>
          <p:cNvSpPr/>
          <p:nvPr>
            <p:custDataLst>
              <p:tags r:id="rId34"/>
            </p:custDataLst>
          </p:nvPr>
        </p:nvSpPr>
        <p:spPr>
          <a:xfrm>
            <a:off x="5791187" y="3704320"/>
            <a:ext cx="168787" cy="170420"/>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grpSp>
        <p:nvGrpSpPr>
          <p:cNvPr id="47" name="Group 28"/>
          <p:cNvGrpSpPr/>
          <p:nvPr>
            <p:custDataLst>
              <p:tags r:id="rId35"/>
            </p:custDataLst>
          </p:nvPr>
        </p:nvGrpSpPr>
        <p:grpSpPr>
          <a:xfrm flipH="1">
            <a:off x="3914801" y="3526876"/>
            <a:ext cx="1794275" cy="242916"/>
            <a:chOff x="2108477" y="2757465"/>
            <a:chExt cx="2423386" cy="299955"/>
          </a:xfrm>
        </p:grpSpPr>
        <p:cxnSp>
          <p:nvCxnSpPr>
            <p:cNvPr id="48" name="Straight Connector 30"/>
            <p:cNvCxnSpPr/>
            <p:nvPr>
              <p:custDataLst>
                <p:tags r:id="rId36"/>
              </p:custDataLst>
            </p:nvPr>
          </p:nvCxnSpPr>
          <p:spPr>
            <a:xfrm flipH="1">
              <a:off x="2108477" y="2757465"/>
              <a:ext cx="1864621" cy="299955"/>
            </a:xfrm>
            <a:prstGeom prst="line">
              <a:avLst/>
            </a:prstGeom>
            <a:noFill/>
            <a:ln w="12700" cap="flat" cmpd="sng" algn="ctr">
              <a:solidFill>
                <a:sysClr val="window" lastClr="FFFFFF">
                  <a:lumMod val="65000"/>
                </a:sysClr>
              </a:solidFill>
              <a:prstDash val="solid"/>
              <a:miter lim="800000"/>
              <a:headEnd type="none"/>
              <a:tailEnd type="oval"/>
            </a:ln>
            <a:effectLst/>
          </p:spPr>
        </p:cxnSp>
        <p:cxnSp>
          <p:nvCxnSpPr>
            <p:cNvPr id="49" name="Straight Connector 31"/>
            <p:cNvCxnSpPr/>
            <p:nvPr>
              <p:custDataLst>
                <p:tags r:id="rId37"/>
              </p:custDataLst>
            </p:nvPr>
          </p:nvCxnSpPr>
          <p:spPr>
            <a:xfrm flipH="1" flipV="1">
              <a:off x="3973098" y="2757465"/>
              <a:ext cx="558765" cy="907"/>
            </a:xfrm>
            <a:prstGeom prst="line">
              <a:avLst/>
            </a:prstGeom>
            <a:noFill/>
            <a:ln w="12700" cap="flat" cmpd="sng" algn="ctr">
              <a:solidFill>
                <a:sysClr val="window" lastClr="FFFFFF">
                  <a:lumMod val="65000"/>
                </a:sysClr>
              </a:solidFill>
              <a:prstDash val="solid"/>
              <a:miter lim="800000"/>
            </a:ln>
            <a:effectLst/>
          </p:spPr>
        </p:cxnSp>
      </p:grpSp>
      <p:sp>
        <p:nvSpPr>
          <p:cNvPr id="50" name="Oval 29"/>
          <p:cNvSpPr/>
          <p:nvPr>
            <p:custDataLst>
              <p:tags r:id="rId38"/>
            </p:custDataLst>
          </p:nvPr>
        </p:nvSpPr>
        <p:spPr>
          <a:xfrm flipH="1">
            <a:off x="3830846" y="3449739"/>
            <a:ext cx="141047" cy="154274"/>
          </a:xfrm>
          <a:prstGeom prst="ellipse">
            <a:avLst/>
          </a:prstGeom>
          <a:solidFill>
            <a:sysClr val="window" lastClr="FFFFFF">
              <a:lumMod val="85000"/>
            </a:sysClr>
          </a:solidFill>
          <a:ln w="12700" cap="flat" cmpd="sng" algn="ctr">
            <a:noFill/>
            <a:prstDash val="solid"/>
            <a:miter lim="800000"/>
          </a:ln>
          <a:effectLst/>
        </p:spPr>
        <p:txBody>
          <a:bodyPr rtlCol="0" anchor="ctr"/>
          <a:lstStyle/>
          <a:p>
            <a:pPr algn="ctr"/>
            <a:endParaRPr lang="id-ID"/>
          </a:p>
        </p:txBody>
      </p:sp>
      <p:grpSp>
        <p:nvGrpSpPr>
          <p:cNvPr id="53" name="组合 52"/>
          <p:cNvGrpSpPr/>
          <p:nvPr/>
        </p:nvGrpSpPr>
        <p:grpSpPr>
          <a:xfrm>
            <a:off x="3212268" y="3222509"/>
            <a:ext cx="561584" cy="567021"/>
            <a:chOff x="6171343" y="1209650"/>
            <a:chExt cx="561584" cy="567021"/>
          </a:xfrm>
        </p:grpSpPr>
        <p:sp>
          <p:nvSpPr>
            <p:cNvPr id="54" name="Oval 68"/>
            <p:cNvSpPr/>
            <p:nvPr>
              <p:custDataLst>
                <p:tags r:id="rId39"/>
              </p:custDataLst>
            </p:nvPr>
          </p:nvSpPr>
          <p:spPr>
            <a:xfrm>
              <a:off x="6171343" y="1209650"/>
              <a:ext cx="561584" cy="567021"/>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grpSp>
          <p:nvGrpSpPr>
            <p:cNvPr id="55" name="Group 104"/>
            <p:cNvGrpSpPr/>
            <p:nvPr>
              <p:custDataLst>
                <p:tags r:id="rId40"/>
              </p:custDataLst>
            </p:nvPr>
          </p:nvGrpSpPr>
          <p:grpSpPr>
            <a:xfrm>
              <a:off x="6328086" y="1358900"/>
              <a:ext cx="287940" cy="272014"/>
              <a:chOff x="6964363" y="2108200"/>
              <a:chExt cx="690562" cy="646113"/>
            </a:xfrm>
            <a:solidFill>
              <a:sysClr val="window" lastClr="FFFFFF"/>
            </a:solidFill>
          </p:grpSpPr>
          <p:sp>
            <p:nvSpPr>
              <p:cNvPr id="56" name="Freeform 91"/>
              <p:cNvSpPr>
                <a:spLocks noEditPoints="1"/>
              </p:cNvSpPr>
              <p:nvPr>
                <p:custDataLst>
                  <p:tags r:id="rId41"/>
                </p:custDataLst>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7" name="Freeform 92"/>
              <p:cNvSpPr>
                <a:spLocks noEditPoints="1"/>
              </p:cNvSpPr>
              <p:nvPr>
                <p:custDataLst>
                  <p:tags r:id="rId42"/>
                </p:custDataLst>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sp>
        <p:nvSpPr>
          <p:cNvPr id="58" name="TextBox 38"/>
          <p:cNvSpPr txBox="1"/>
          <p:nvPr>
            <p:custDataLst>
              <p:tags r:id="rId43"/>
            </p:custDataLst>
          </p:nvPr>
        </p:nvSpPr>
        <p:spPr>
          <a:xfrm>
            <a:off x="571632" y="3375172"/>
            <a:ext cx="2674521" cy="308137"/>
          </a:xfrm>
          <a:prstGeom prst="rect">
            <a:avLst/>
          </a:prstGeom>
          <a:noFill/>
        </p:spPr>
        <p:txBody>
          <a:bodyPr wrap="square" lIns="90000" tIns="46800" rIns="90000" bIns="0" rtlCol="0" anchor="b" anchorCtr="0">
            <a:noAutofit/>
          </a:bodyPr>
          <a:lstStyle/>
          <a:p>
            <a:pPr algn="r">
              <a:lnSpc>
                <a:spcPct val="120000"/>
              </a:lnSpc>
            </a:pPr>
            <a:r>
              <a:rPr lang="zh-CN" altLang="en-US" sz="2000" spc="300" dirty="0">
                <a:solidFill>
                  <a:srgbClr val="1C4885"/>
                </a:solidFill>
                <a:latin typeface="黑体" panose="02010609060101010101" pitchFamily="49" charset="-122"/>
                <a:ea typeface="黑体" panose="02010609060101010101" pitchFamily="49" charset="-122"/>
              </a:rPr>
              <a:t>提供专项服务</a:t>
            </a:r>
            <a:endParaRPr lang="zh-CN" altLang="en-US" sz="2000" spc="300" dirty="0">
              <a:solidFill>
                <a:srgbClr val="1C4885"/>
              </a:solidFill>
              <a:latin typeface="黑体" panose="02010609060101010101" pitchFamily="49" charset="-122"/>
              <a:ea typeface="黑体" panose="02010609060101010101" pitchFamily="49" charset="-122"/>
            </a:endParaRPr>
          </a:p>
        </p:txBody>
      </p:sp>
      <p:sp>
        <p:nvSpPr>
          <p:cNvPr id="59" name="Oval 6"/>
          <p:cNvSpPr/>
          <p:nvPr>
            <p:custDataLst>
              <p:tags r:id="rId44"/>
            </p:custDataLst>
          </p:nvPr>
        </p:nvSpPr>
        <p:spPr>
          <a:xfrm>
            <a:off x="5575485" y="4440932"/>
            <a:ext cx="168787" cy="170420"/>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cxnSp>
        <p:nvCxnSpPr>
          <p:cNvPr id="60" name="Straight Connector 89"/>
          <p:cNvCxnSpPr/>
          <p:nvPr>
            <p:custDataLst>
              <p:tags r:id="rId45"/>
            </p:custDataLst>
          </p:nvPr>
        </p:nvCxnSpPr>
        <p:spPr>
          <a:xfrm>
            <a:off x="3671778" y="4526142"/>
            <a:ext cx="1818981" cy="0"/>
          </a:xfrm>
          <a:prstGeom prst="line">
            <a:avLst/>
          </a:prstGeom>
          <a:noFill/>
          <a:ln w="12700" cap="flat" cmpd="sng" algn="ctr">
            <a:solidFill>
              <a:sysClr val="window" lastClr="FFFFFF">
                <a:lumMod val="65000"/>
              </a:sysClr>
            </a:solidFill>
            <a:prstDash val="solid"/>
            <a:miter lim="800000"/>
            <a:headEnd type="none"/>
            <a:tailEnd type="oval"/>
          </a:ln>
          <a:effectLst/>
        </p:spPr>
      </p:cxnSp>
      <p:grpSp>
        <p:nvGrpSpPr>
          <p:cNvPr id="63" name="组合 62"/>
          <p:cNvGrpSpPr/>
          <p:nvPr/>
        </p:nvGrpSpPr>
        <p:grpSpPr>
          <a:xfrm>
            <a:off x="2940509" y="4233706"/>
            <a:ext cx="561584" cy="567021"/>
            <a:chOff x="6820557" y="765380"/>
            <a:chExt cx="561584" cy="567021"/>
          </a:xfrm>
        </p:grpSpPr>
        <p:sp>
          <p:nvSpPr>
            <p:cNvPr id="64" name="Oval 74"/>
            <p:cNvSpPr/>
            <p:nvPr>
              <p:custDataLst>
                <p:tags r:id="rId46"/>
              </p:custDataLst>
            </p:nvPr>
          </p:nvSpPr>
          <p:spPr>
            <a:xfrm>
              <a:off x="6820557" y="765380"/>
              <a:ext cx="561584" cy="567021"/>
            </a:xfrm>
            <a:prstGeom prst="ellipse">
              <a:avLst/>
            </a:prstGeom>
            <a:solidFill>
              <a:srgbClr val="1F74AD"/>
            </a:solidFill>
            <a:ln w="12700" cap="flat" cmpd="sng" algn="ctr">
              <a:noFill/>
              <a:prstDash val="solid"/>
              <a:miter lim="800000"/>
            </a:ln>
            <a:effectLst/>
          </p:spPr>
          <p:txBody>
            <a:bodyPr rtlCol="0" anchor="ctr"/>
            <a:lstStyle/>
            <a:p>
              <a:pPr algn="ctr"/>
              <a:endParaRPr lang="id-ID"/>
            </a:p>
          </p:txBody>
        </p:sp>
        <p:sp>
          <p:nvSpPr>
            <p:cNvPr id="65" name="Freeform 213"/>
            <p:cNvSpPr>
              <a:spLocks noEditPoints="1"/>
            </p:cNvSpPr>
            <p:nvPr>
              <p:custDataLst>
                <p:tags r:id="rId47"/>
              </p:custDataLst>
            </p:nvPr>
          </p:nvSpPr>
          <p:spPr bwMode="auto">
            <a:xfrm>
              <a:off x="6932562" y="908918"/>
              <a:ext cx="280263" cy="282977"/>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ysClr val="window" lastClr="FFFFFF"/>
            </a:solidFill>
            <a:ln>
              <a:noFill/>
            </a:ln>
          </p:spPr>
          <p:txBody>
            <a:bodyPr vert="horz" wrap="square" lIns="91440" tIns="45720" rIns="91440" bIns="45720" numCol="1" anchor="t" anchorCtr="0" compatLnSpc="1"/>
            <a:lstStyle/>
            <a:p>
              <a:endParaRPr lang="id-ID"/>
            </a:p>
          </p:txBody>
        </p:sp>
      </p:grpSp>
      <p:sp>
        <p:nvSpPr>
          <p:cNvPr id="66" name="Oval 88"/>
          <p:cNvSpPr/>
          <p:nvPr>
            <p:custDataLst>
              <p:tags r:id="rId48"/>
            </p:custDataLst>
          </p:nvPr>
        </p:nvSpPr>
        <p:spPr>
          <a:xfrm flipH="1">
            <a:off x="3599126" y="4453525"/>
            <a:ext cx="145304" cy="146710"/>
          </a:xfrm>
          <a:prstGeom prst="ellipse">
            <a:avLst/>
          </a:prstGeom>
          <a:solidFill>
            <a:sysClr val="window" lastClr="FFFFFF">
              <a:lumMod val="85000"/>
            </a:sysClr>
          </a:solidFill>
          <a:ln w="12700" cap="flat" cmpd="sng" algn="ctr">
            <a:noFill/>
            <a:prstDash val="solid"/>
            <a:miter lim="800000"/>
          </a:ln>
          <a:effectLst/>
        </p:spPr>
        <p:txBody>
          <a:bodyPr rtlCol="0" anchor="ctr"/>
          <a:lstStyle/>
          <a:p>
            <a:pPr algn="ctr"/>
            <a:endParaRPr lang="id-ID"/>
          </a:p>
        </p:txBody>
      </p:sp>
      <p:sp>
        <p:nvSpPr>
          <p:cNvPr id="67" name="TextBox 38"/>
          <p:cNvSpPr txBox="1"/>
          <p:nvPr>
            <p:custDataLst>
              <p:tags r:id="rId49"/>
            </p:custDataLst>
          </p:nvPr>
        </p:nvSpPr>
        <p:spPr>
          <a:xfrm>
            <a:off x="272050" y="4338234"/>
            <a:ext cx="2674521" cy="308137"/>
          </a:xfrm>
          <a:prstGeom prst="rect">
            <a:avLst/>
          </a:prstGeom>
          <a:noFill/>
        </p:spPr>
        <p:txBody>
          <a:bodyPr wrap="square" lIns="90000" tIns="46800" rIns="90000" bIns="0" rtlCol="0" anchor="b" anchorCtr="0">
            <a:noAutofit/>
          </a:bodyPr>
          <a:lstStyle/>
          <a:p>
            <a:pPr algn="r">
              <a:lnSpc>
                <a:spcPct val="120000"/>
              </a:lnSpc>
            </a:pPr>
            <a:r>
              <a:rPr lang="zh-CN" altLang="en-US" sz="2000" spc="300" dirty="0">
                <a:solidFill>
                  <a:srgbClr val="1C4885"/>
                </a:solidFill>
                <a:latin typeface="黑体" panose="02010609060101010101" pitchFamily="49" charset="-122"/>
                <a:ea typeface="黑体" panose="02010609060101010101" pitchFamily="49" charset="-122"/>
              </a:rPr>
              <a:t>有效拉动就业</a:t>
            </a:r>
            <a:endParaRPr lang="zh-CN" altLang="en-US" sz="2000" spc="300" dirty="0">
              <a:solidFill>
                <a:srgbClr val="1C4885"/>
              </a:solidFill>
              <a:latin typeface="黑体" panose="02010609060101010101" pitchFamily="49" charset="-122"/>
              <a:ea typeface="黑体" panose="02010609060101010101" pitchFamily="49" charset="-122"/>
            </a:endParaRPr>
          </a:p>
        </p:txBody>
      </p:sp>
    </p:spTree>
    <p:custDataLst>
      <p:tags r:id="rId50"/>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8" descr="F:\0PPT素材\背景及图片\斜纹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24" name="圆角矩形 823"/>
          <p:cNvSpPr/>
          <p:nvPr/>
        </p:nvSpPr>
        <p:spPr>
          <a:xfrm>
            <a:off x="4019874" y="3423896"/>
            <a:ext cx="5124126" cy="548229"/>
          </a:xfrm>
          <a:prstGeom prst="roundRect">
            <a:avLst>
              <a:gd name="adj" fmla="val 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827" name="任意多边形 826"/>
          <p:cNvSpPr/>
          <p:nvPr/>
        </p:nvSpPr>
        <p:spPr>
          <a:xfrm>
            <a:off x="0" y="0"/>
            <a:ext cx="4646858" cy="5143500"/>
          </a:xfrm>
          <a:custGeom>
            <a:avLst/>
            <a:gdLst>
              <a:gd name="connsiteX0" fmla="*/ 0 w 4646858"/>
              <a:gd name="connsiteY0" fmla="*/ 0 h 5143500"/>
              <a:gd name="connsiteX1" fmla="*/ 3360983 w 4646858"/>
              <a:gd name="connsiteY1" fmla="*/ 0 h 5143500"/>
              <a:gd name="connsiteX2" fmla="*/ 4646858 w 4646858"/>
              <a:gd name="connsiteY2" fmla="*/ 5143500 h 5143500"/>
              <a:gd name="connsiteX3" fmla="*/ 0 w 464685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646858" h="5143500">
                <a:moveTo>
                  <a:pt x="0" y="0"/>
                </a:moveTo>
                <a:lnTo>
                  <a:pt x="3360983" y="0"/>
                </a:lnTo>
                <a:lnTo>
                  <a:pt x="4646858" y="5143500"/>
                </a:lnTo>
                <a:lnTo>
                  <a:pt x="0" y="5143500"/>
                </a:lnTo>
                <a:close/>
              </a:path>
            </a:pathLst>
          </a:custGeom>
          <a:blipFill dpi="0" rotWithShape="1">
            <a:blip r:embed="rId2"/>
            <a:srcRect/>
            <a:tile tx="0" ty="0" sx="100000" sy="100000" flip="none" algn="tl"/>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12" name="任意多边形 11"/>
          <p:cNvSpPr/>
          <p:nvPr/>
        </p:nvSpPr>
        <p:spPr>
          <a:xfrm>
            <a:off x="0" y="0"/>
            <a:ext cx="4646858" cy="5143500"/>
          </a:xfrm>
          <a:custGeom>
            <a:avLst/>
            <a:gdLst>
              <a:gd name="connsiteX0" fmla="*/ 0 w 4646858"/>
              <a:gd name="connsiteY0" fmla="*/ 0 h 5143500"/>
              <a:gd name="connsiteX1" fmla="*/ 3360983 w 4646858"/>
              <a:gd name="connsiteY1" fmla="*/ 0 h 5143500"/>
              <a:gd name="connsiteX2" fmla="*/ 4646858 w 4646858"/>
              <a:gd name="connsiteY2" fmla="*/ 5143500 h 5143500"/>
              <a:gd name="connsiteX3" fmla="*/ 0 w 464685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646858" h="5143500">
                <a:moveTo>
                  <a:pt x="0" y="0"/>
                </a:moveTo>
                <a:lnTo>
                  <a:pt x="3360983" y="0"/>
                </a:lnTo>
                <a:lnTo>
                  <a:pt x="4646858" y="5143500"/>
                </a:lnTo>
                <a:lnTo>
                  <a:pt x="0" y="5143500"/>
                </a:lnTo>
                <a:close/>
              </a:path>
            </a:pathLst>
          </a:custGeom>
          <a:solidFill>
            <a:schemeClr val="tx1">
              <a:lumMod val="95000"/>
              <a:lumOff val="5000"/>
              <a:alpha val="7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15" name="任意多边形 14"/>
          <p:cNvSpPr/>
          <p:nvPr/>
        </p:nvSpPr>
        <p:spPr>
          <a:xfrm>
            <a:off x="3142666" y="1497837"/>
            <a:ext cx="6001334" cy="2007100"/>
          </a:xfrm>
          <a:custGeom>
            <a:avLst/>
            <a:gdLst>
              <a:gd name="connsiteX0" fmla="*/ 0 w 6001334"/>
              <a:gd name="connsiteY0" fmla="*/ 0 h 2007100"/>
              <a:gd name="connsiteX1" fmla="*/ 6001334 w 6001334"/>
              <a:gd name="connsiteY1" fmla="*/ 0 h 2007100"/>
              <a:gd name="connsiteX2" fmla="*/ 6001334 w 6001334"/>
              <a:gd name="connsiteY2" fmla="*/ 2007100 h 2007100"/>
              <a:gd name="connsiteX3" fmla="*/ 501775 w 6001334"/>
              <a:gd name="connsiteY3" fmla="*/ 2007100 h 2007100"/>
              <a:gd name="connsiteX4" fmla="*/ 0 w 6001334"/>
              <a:gd name="connsiteY4" fmla="*/ 0 h 200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334" h="2007100">
                <a:moveTo>
                  <a:pt x="0" y="0"/>
                </a:moveTo>
                <a:lnTo>
                  <a:pt x="6001334" y="0"/>
                </a:lnTo>
                <a:lnTo>
                  <a:pt x="6001334" y="2007100"/>
                </a:lnTo>
                <a:lnTo>
                  <a:pt x="501775" y="2007100"/>
                </a:lnTo>
                <a:lnTo>
                  <a:pt x="0" y="0"/>
                </a:lnTo>
                <a:close/>
              </a:path>
            </a:pathLst>
          </a:custGeom>
          <a:solidFill>
            <a:srgbClr val="244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grpSp>
        <p:nvGrpSpPr>
          <p:cNvPr id="812" name="组合 811"/>
          <p:cNvGrpSpPr/>
          <p:nvPr/>
        </p:nvGrpSpPr>
        <p:grpSpPr>
          <a:xfrm>
            <a:off x="4028698" y="2016557"/>
            <a:ext cx="4346652" cy="635632"/>
            <a:chOff x="3857548" y="2016557"/>
            <a:chExt cx="4346652" cy="635632"/>
          </a:xfrm>
        </p:grpSpPr>
        <p:sp>
          <p:nvSpPr>
            <p:cNvPr id="7" name="TextBox 6"/>
            <p:cNvSpPr txBox="1"/>
            <p:nvPr/>
          </p:nvSpPr>
          <p:spPr>
            <a:xfrm>
              <a:off x="4546499" y="2016557"/>
              <a:ext cx="3383280" cy="521970"/>
            </a:xfrm>
            <a:prstGeom prst="rect">
              <a:avLst/>
            </a:prstGeom>
            <a:noFill/>
          </p:spPr>
          <p:txBody>
            <a:bodyPr wrap="none" rtlCol="0">
              <a:spAutoFit/>
            </a:bodyPr>
            <a:lstStyle/>
            <a:p>
              <a:r>
                <a:rPr lang="zh-CN" altLang="en-US" sz="2800" dirty="0">
                  <a:solidFill>
                    <a:schemeClr val="bg1"/>
                  </a:solidFill>
                  <a:latin typeface="等线" panose="02010600030101010101" charset="-122"/>
                  <a:ea typeface="等线" panose="02010600030101010101" charset="-122"/>
                  <a:cs typeface="等线" panose="02010600030101010101" charset="-122"/>
                  <a:sym typeface="+mn-lt"/>
                </a:rPr>
                <a:t>感谢各位评委老师！</a:t>
              </a:r>
              <a:endParaRPr lang="zh-CN" altLang="en-US" sz="2800" dirty="0">
                <a:solidFill>
                  <a:schemeClr val="bg1"/>
                </a:solidFill>
                <a:latin typeface="等线" panose="02010600030101010101" charset="-122"/>
                <a:ea typeface="等线" panose="02010600030101010101" charset="-122"/>
                <a:cs typeface="等线" panose="02010600030101010101" charset="-122"/>
                <a:sym typeface="+mn-lt"/>
              </a:endParaRPr>
            </a:p>
          </p:txBody>
        </p:sp>
        <p:cxnSp>
          <p:nvCxnSpPr>
            <p:cNvPr id="811" name="直接连接符 810"/>
            <p:cNvCxnSpPr/>
            <p:nvPr/>
          </p:nvCxnSpPr>
          <p:spPr>
            <a:xfrm>
              <a:off x="3857548" y="2652189"/>
              <a:ext cx="4346652" cy="0"/>
            </a:xfrm>
            <a:prstGeom prst="line">
              <a:avLst/>
            </a:prstGeom>
            <a:ln>
              <a:gradFill flip="none" rotWithShape="1">
                <a:gsLst>
                  <a:gs pos="0">
                    <a:schemeClr val="accent1">
                      <a:lumMod val="5000"/>
                      <a:lumOff val="95000"/>
                    </a:schemeClr>
                  </a:gs>
                  <a:gs pos="54000">
                    <a:schemeClr val="accent1">
                      <a:lumMod val="45000"/>
                      <a:lumOff val="55000"/>
                    </a:schemeClr>
                  </a:gs>
                  <a:gs pos="100000">
                    <a:schemeClr val="accent1">
                      <a:lumMod val="30000"/>
                      <a:lumOff val="70000"/>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387" y="-590"/>
            <a:ext cx="1185613" cy="118561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3773" y="96383"/>
            <a:ext cx="3048000" cy="461665"/>
          </a:xfrm>
          <a:prstGeom prst="rect">
            <a:avLst/>
          </a:prstGeom>
          <a:noFill/>
        </p:spPr>
        <p:txBody>
          <a:bodyPr wrap="square" rtlCol="0">
            <a:spAutoFit/>
          </a:bodyPr>
          <a:lstStyle/>
          <a:p>
            <a:r>
              <a:rPr lang="zh-CN" altLang="en-US" sz="2400" b="1" dirty="0">
                <a:latin typeface="+mj-lt"/>
                <a:ea typeface="+mj-lt"/>
              </a:rPr>
              <a:t>研究背景</a:t>
            </a:r>
            <a:endParaRPr lang="zh-CN" altLang="en-US" sz="2400" b="1" dirty="0">
              <a:latin typeface="+mj-lt"/>
              <a:ea typeface="+mj-lt"/>
            </a:endParaRPr>
          </a:p>
        </p:txBody>
      </p:sp>
      <p:sp>
        <p:nvSpPr>
          <p:cNvPr id="12" name="文本框 11"/>
          <p:cNvSpPr txBox="1"/>
          <p:nvPr/>
        </p:nvSpPr>
        <p:spPr>
          <a:xfrm>
            <a:off x="217488" y="889538"/>
            <a:ext cx="5604722" cy="33229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71450" indent="-171450" fontAlgn="auto">
              <a:lnSpc>
                <a:spcPct val="150000"/>
              </a:lnSpc>
              <a:buFont typeface="Wingdings" panose="05000000000000000000" pitchFamily="2" charset="2"/>
              <a:buChar char="Ø"/>
            </a:pPr>
            <a:r>
              <a:rPr lang="zh-CN" altLang="en-US" sz="2000" b="1" dirty="0">
                <a:ea typeface="+mn-lt"/>
                <a:cs typeface="+mn-lt"/>
              </a:rPr>
              <a:t>现状</a:t>
            </a:r>
            <a:endParaRPr lang="en-US" altLang="zh-CN" sz="2000" b="1" dirty="0">
              <a:ea typeface="+mn-lt"/>
              <a:cs typeface="+mn-lt"/>
            </a:endParaRPr>
          </a:p>
          <a:p>
            <a:pPr marL="742950" lvl="1" indent="-285750">
              <a:lnSpc>
                <a:spcPct val="150000"/>
              </a:lnSpc>
              <a:buFont typeface="Wingdings" panose="05000000000000000000" pitchFamily="2" charset="2"/>
              <a:buChar char="l"/>
            </a:pPr>
            <a:r>
              <a:rPr lang="zh-CN" altLang="en-US" sz="2000" b="1" dirty="0">
                <a:ea typeface="+mn-lt"/>
                <a:cs typeface="+mn-lt"/>
              </a:rPr>
              <a:t>隧道工程</a:t>
            </a:r>
            <a:r>
              <a:rPr lang="zh-CN" altLang="en-US" sz="2000" b="1" dirty="0">
                <a:solidFill>
                  <a:srgbClr val="FF0000"/>
                </a:solidFill>
                <a:ea typeface="+mn-lt"/>
                <a:cs typeface="+mn-lt"/>
              </a:rPr>
              <a:t>不断增加</a:t>
            </a:r>
            <a:endParaRPr lang="en-US" altLang="zh-CN" sz="2000" b="1" dirty="0">
              <a:solidFill>
                <a:srgbClr val="FF0000"/>
              </a:solidFill>
              <a:ea typeface="+mn-lt"/>
              <a:cs typeface="+mn-lt"/>
            </a:endParaRPr>
          </a:p>
          <a:p>
            <a:pPr marL="742950" lvl="1" indent="-285750">
              <a:lnSpc>
                <a:spcPct val="150000"/>
              </a:lnSpc>
              <a:buFont typeface="Wingdings" panose="05000000000000000000" pitchFamily="2" charset="2"/>
              <a:buChar char="l"/>
            </a:pPr>
            <a:r>
              <a:rPr lang="zh-CN" altLang="en-US" sz="2000" b="1" dirty="0">
                <a:solidFill>
                  <a:srgbClr val="FF0000"/>
                </a:solidFill>
                <a:ea typeface="+mn-lt"/>
                <a:cs typeface="+mn-lt"/>
              </a:rPr>
              <a:t>运营期</a:t>
            </a:r>
            <a:r>
              <a:rPr lang="zh-CN" altLang="en-US" sz="2000" b="1" dirty="0">
                <a:ea typeface="+mn-lt"/>
                <a:cs typeface="+mn-lt"/>
              </a:rPr>
              <a:t>会出现各种</a:t>
            </a:r>
            <a:r>
              <a:rPr lang="zh-CN" altLang="en-US" sz="2000" b="1" dirty="0">
                <a:solidFill>
                  <a:srgbClr val="FF0000"/>
                </a:solidFill>
                <a:ea typeface="+mn-lt"/>
                <a:cs typeface="+mn-lt"/>
              </a:rPr>
              <a:t>病害</a:t>
            </a:r>
            <a:endParaRPr lang="en-US" altLang="zh-CN" sz="2000" b="1" dirty="0">
              <a:solidFill>
                <a:srgbClr val="FF0000"/>
              </a:solidFill>
              <a:ea typeface="+mn-lt"/>
              <a:cs typeface="+mn-lt"/>
            </a:endParaRPr>
          </a:p>
          <a:p>
            <a:pPr marL="742950" lvl="1" indent="-285750">
              <a:lnSpc>
                <a:spcPct val="150000"/>
              </a:lnSpc>
              <a:buFont typeface="Wingdings" panose="05000000000000000000" pitchFamily="2" charset="2"/>
              <a:buChar char="l"/>
            </a:pPr>
            <a:r>
              <a:rPr lang="zh-CN" altLang="en-US" sz="2000" b="1" dirty="0">
                <a:ea typeface="+mn-lt"/>
                <a:cs typeface="+mn-lt"/>
              </a:rPr>
              <a:t>需要</a:t>
            </a:r>
            <a:r>
              <a:rPr lang="zh-CN" altLang="en-US" sz="2000" b="1" dirty="0">
                <a:solidFill>
                  <a:srgbClr val="FF0000"/>
                </a:solidFill>
                <a:ea typeface="+mn-lt"/>
                <a:cs typeface="+mn-lt"/>
              </a:rPr>
              <a:t>定期检测</a:t>
            </a:r>
            <a:endParaRPr lang="en-US" altLang="zh-CN" sz="2000" b="1" dirty="0">
              <a:solidFill>
                <a:srgbClr val="FF0000"/>
              </a:solidFill>
              <a:ea typeface="+mn-lt"/>
              <a:cs typeface="+mn-lt"/>
            </a:endParaRPr>
          </a:p>
          <a:p>
            <a:pPr marL="171450" indent="-171450" fontAlgn="auto">
              <a:lnSpc>
                <a:spcPct val="150000"/>
              </a:lnSpc>
              <a:buFont typeface="Wingdings" panose="05000000000000000000" pitchFamily="2" charset="2"/>
              <a:buChar char="Ø"/>
            </a:pPr>
            <a:r>
              <a:rPr lang="zh-CN" altLang="en-US" sz="2000" b="1" dirty="0">
                <a:ea typeface="+mn-lt"/>
                <a:cs typeface="+mn-lt"/>
                <a:sym typeface="+mn-ea"/>
              </a:rPr>
              <a:t>问题</a:t>
            </a:r>
            <a:endParaRPr lang="en-US" altLang="zh-CN" sz="2000" b="1" dirty="0">
              <a:ea typeface="+mn-lt"/>
              <a:cs typeface="+mn-lt"/>
              <a:sym typeface="+mn-ea"/>
            </a:endParaRPr>
          </a:p>
          <a:p>
            <a:pPr marL="742950" lvl="1" indent="-285750">
              <a:lnSpc>
                <a:spcPct val="150000"/>
              </a:lnSpc>
              <a:buFont typeface="Wingdings" panose="05000000000000000000" pitchFamily="2" charset="2"/>
              <a:buChar char="p"/>
            </a:pPr>
            <a:r>
              <a:rPr lang="zh-CN" altLang="en-US" sz="2000" b="1" dirty="0">
                <a:ea typeface="+mn-lt"/>
                <a:cs typeface="+mn-lt"/>
                <a:sym typeface="+mn-ea"/>
              </a:rPr>
              <a:t>隧道</a:t>
            </a:r>
            <a:r>
              <a:rPr lang="zh-CN" altLang="en-US" sz="2000" b="1" dirty="0">
                <a:solidFill>
                  <a:schemeClr val="tx1"/>
                </a:solidFill>
                <a:ea typeface="+mn-lt"/>
                <a:cs typeface="+mn-lt"/>
                <a:sym typeface="+mn-ea"/>
              </a:rPr>
              <a:t>异常检测</a:t>
            </a:r>
            <a:r>
              <a:rPr lang="zh-CN" altLang="en-US" sz="2000" b="1" dirty="0">
                <a:solidFill>
                  <a:srgbClr val="FF0000"/>
                </a:solidFill>
                <a:ea typeface="+mn-lt"/>
                <a:cs typeface="+mn-lt"/>
                <a:sym typeface="+mn-ea"/>
              </a:rPr>
              <a:t>仍以人工作业为主</a:t>
            </a:r>
            <a:endParaRPr lang="en-US" altLang="zh-CN" sz="2000" b="1" dirty="0">
              <a:solidFill>
                <a:srgbClr val="FF0000"/>
              </a:solidFill>
              <a:ea typeface="+mn-lt"/>
              <a:cs typeface="+mn-lt"/>
              <a:sym typeface="+mn-ea"/>
            </a:endParaRPr>
          </a:p>
          <a:p>
            <a:pPr marL="742950" lvl="1" indent="-285750">
              <a:lnSpc>
                <a:spcPct val="150000"/>
              </a:lnSpc>
              <a:buFont typeface="Wingdings" panose="05000000000000000000" pitchFamily="2" charset="2"/>
              <a:buChar char="p"/>
            </a:pPr>
            <a:r>
              <a:rPr lang="zh-CN" altLang="en-US" sz="2000" b="1" dirty="0">
                <a:solidFill>
                  <a:schemeClr val="tx1"/>
                </a:solidFill>
              </a:rPr>
              <a:t>难以满足</a:t>
            </a:r>
            <a:r>
              <a:rPr lang="zh-CN" altLang="en-US" sz="2000" b="1" dirty="0">
                <a:solidFill>
                  <a:srgbClr val="FF0000"/>
                </a:solidFill>
              </a:rPr>
              <a:t>长期需要</a:t>
            </a:r>
            <a:endParaRPr lang="zh-CN" altLang="en-US" sz="2000" b="1" dirty="0">
              <a:solidFill>
                <a:srgbClr val="FF0000"/>
              </a:solidFill>
            </a:endParaRPr>
          </a:p>
        </p:txBody>
      </p:sp>
      <p:pic>
        <p:nvPicPr>
          <p:cNvPr id="13" name="图片 12" descr="9dfae7dc8e8489550d8f58a4dba37255"/>
          <p:cNvPicPr>
            <a:picLocks noChangeAspect="1"/>
          </p:cNvPicPr>
          <p:nvPr/>
        </p:nvPicPr>
        <p:blipFill>
          <a:blip r:embed="rId1"/>
          <a:srcRect l="3257" t="1919" r="2369" b="3042"/>
          <a:stretch>
            <a:fillRect/>
          </a:stretch>
        </p:blipFill>
        <p:spPr>
          <a:xfrm>
            <a:off x="6196256" y="575945"/>
            <a:ext cx="2212700" cy="2143971"/>
          </a:xfrm>
          <a:prstGeom prst="rect">
            <a:avLst/>
          </a:prstGeom>
        </p:spPr>
      </p:pic>
      <p:pic>
        <p:nvPicPr>
          <p:cNvPr id="14" name="图片 13" descr="4e731e77eb1e79b3575f8332039f56cd"/>
          <p:cNvPicPr>
            <a:picLocks noChangeAspect="1"/>
          </p:cNvPicPr>
          <p:nvPr/>
        </p:nvPicPr>
        <p:blipFill>
          <a:blip r:embed="rId2"/>
          <a:stretch>
            <a:fillRect/>
          </a:stretch>
        </p:blipFill>
        <p:spPr>
          <a:xfrm>
            <a:off x="6124152" y="2924020"/>
            <a:ext cx="2356908" cy="1768583"/>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8" descr="F:\0PPT素材\背景及图片\斜纹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a:xfrm>
            <a:off x="4019874" y="3423896"/>
            <a:ext cx="5124126" cy="548229"/>
          </a:xfrm>
          <a:prstGeom prst="roundRect">
            <a:avLst>
              <a:gd name="adj" fmla="val 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25" name="任意多边形 24"/>
          <p:cNvSpPr/>
          <p:nvPr/>
        </p:nvSpPr>
        <p:spPr>
          <a:xfrm>
            <a:off x="0" y="0"/>
            <a:ext cx="4646858" cy="5143500"/>
          </a:xfrm>
          <a:custGeom>
            <a:avLst/>
            <a:gdLst>
              <a:gd name="connsiteX0" fmla="*/ 0 w 4646858"/>
              <a:gd name="connsiteY0" fmla="*/ 0 h 5143500"/>
              <a:gd name="connsiteX1" fmla="*/ 3360983 w 4646858"/>
              <a:gd name="connsiteY1" fmla="*/ 0 h 5143500"/>
              <a:gd name="connsiteX2" fmla="*/ 4646858 w 4646858"/>
              <a:gd name="connsiteY2" fmla="*/ 5143500 h 5143500"/>
              <a:gd name="connsiteX3" fmla="*/ 0 w 464685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646858" h="5143500">
                <a:moveTo>
                  <a:pt x="0" y="0"/>
                </a:moveTo>
                <a:lnTo>
                  <a:pt x="3360983" y="0"/>
                </a:lnTo>
                <a:lnTo>
                  <a:pt x="4646858" y="5143500"/>
                </a:lnTo>
                <a:lnTo>
                  <a:pt x="0" y="5143500"/>
                </a:lnTo>
                <a:close/>
              </a:path>
            </a:pathLst>
          </a:custGeom>
          <a:solidFill>
            <a:schemeClr val="tx1">
              <a:lumMod val="95000"/>
              <a:lumOff val="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sp>
        <p:nvSpPr>
          <p:cNvPr id="27" name="任意多边形 26"/>
          <p:cNvSpPr/>
          <p:nvPr/>
        </p:nvSpPr>
        <p:spPr>
          <a:xfrm>
            <a:off x="3171241" y="1497837"/>
            <a:ext cx="6001334" cy="2007100"/>
          </a:xfrm>
          <a:custGeom>
            <a:avLst/>
            <a:gdLst>
              <a:gd name="connsiteX0" fmla="*/ 0 w 6001334"/>
              <a:gd name="connsiteY0" fmla="*/ 0 h 2007100"/>
              <a:gd name="connsiteX1" fmla="*/ 6001334 w 6001334"/>
              <a:gd name="connsiteY1" fmla="*/ 0 h 2007100"/>
              <a:gd name="connsiteX2" fmla="*/ 6001334 w 6001334"/>
              <a:gd name="connsiteY2" fmla="*/ 2007100 h 2007100"/>
              <a:gd name="connsiteX3" fmla="*/ 501775 w 6001334"/>
              <a:gd name="connsiteY3" fmla="*/ 2007100 h 2007100"/>
              <a:gd name="connsiteX4" fmla="*/ 0 w 6001334"/>
              <a:gd name="connsiteY4" fmla="*/ 0 h 200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334" h="2007100">
                <a:moveTo>
                  <a:pt x="0" y="0"/>
                </a:moveTo>
                <a:lnTo>
                  <a:pt x="6001334" y="0"/>
                </a:lnTo>
                <a:lnTo>
                  <a:pt x="6001334" y="2007100"/>
                </a:lnTo>
                <a:lnTo>
                  <a:pt x="501775" y="2007100"/>
                </a:lnTo>
                <a:lnTo>
                  <a:pt x="0" y="0"/>
                </a:lnTo>
                <a:close/>
              </a:path>
            </a:pathLst>
          </a:custGeom>
          <a:solidFill>
            <a:srgbClr val="244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等线" panose="02010600030101010101" charset="-122"/>
            </a:endParaRPr>
          </a:p>
        </p:txBody>
      </p:sp>
      <p:grpSp>
        <p:nvGrpSpPr>
          <p:cNvPr id="20" name="组合 19"/>
          <p:cNvGrpSpPr/>
          <p:nvPr/>
        </p:nvGrpSpPr>
        <p:grpSpPr>
          <a:xfrm>
            <a:off x="3591158" y="1941627"/>
            <a:ext cx="4995012" cy="634362"/>
            <a:chOff x="3420008" y="1979727"/>
            <a:chExt cx="4995012" cy="634362"/>
          </a:xfrm>
        </p:grpSpPr>
        <p:sp>
          <p:nvSpPr>
            <p:cNvPr id="21" name="TextBox 6"/>
            <p:cNvSpPr txBox="1"/>
            <p:nvPr/>
          </p:nvSpPr>
          <p:spPr>
            <a:xfrm>
              <a:off x="3420008" y="1979727"/>
              <a:ext cx="4995012" cy="521970"/>
            </a:xfrm>
            <a:prstGeom prst="rect">
              <a:avLst/>
            </a:prstGeom>
            <a:noFill/>
          </p:spPr>
          <p:txBody>
            <a:bodyPr wrap="square" rtlCol="0">
              <a:spAutoFit/>
            </a:bodyPr>
            <a:lstStyle/>
            <a:p>
              <a:pPr algn="ctr"/>
              <a:r>
                <a:rPr lang="zh-CN" altLang="en-US" sz="2800" dirty="0">
                  <a:solidFill>
                    <a:schemeClr val="bg1"/>
                  </a:solidFill>
                  <a:latin typeface="等线" panose="02010600030101010101" charset="-122"/>
                  <a:ea typeface="等线" panose="02010600030101010101" charset="-122"/>
                  <a:cs typeface="等线" panose="02010600030101010101" charset="-122"/>
                  <a:sym typeface="+mn-lt"/>
                </a:rPr>
                <a:t>研究方案</a:t>
              </a:r>
              <a:endParaRPr lang="zh-CN" altLang="en-US" sz="2800" dirty="0">
                <a:solidFill>
                  <a:schemeClr val="bg1"/>
                </a:solidFill>
                <a:latin typeface="等线" panose="02010600030101010101" charset="-122"/>
                <a:ea typeface="等线" panose="02010600030101010101" charset="-122"/>
                <a:cs typeface="等线" panose="02010600030101010101" charset="-122"/>
                <a:sym typeface="+mn-lt"/>
              </a:endParaRPr>
            </a:p>
          </p:txBody>
        </p:sp>
        <p:cxnSp>
          <p:nvCxnSpPr>
            <p:cNvPr id="23" name="直接连接符 22"/>
            <p:cNvCxnSpPr/>
            <p:nvPr/>
          </p:nvCxnSpPr>
          <p:spPr>
            <a:xfrm>
              <a:off x="3857548" y="2614089"/>
              <a:ext cx="4346652" cy="0"/>
            </a:xfrm>
            <a:prstGeom prst="line">
              <a:avLst/>
            </a:prstGeom>
            <a:ln>
              <a:gradFill flip="none" rotWithShape="1">
                <a:gsLst>
                  <a:gs pos="0">
                    <a:schemeClr val="accent1">
                      <a:lumMod val="5000"/>
                      <a:lumOff val="95000"/>
                    </a:schemeClr>
                  </a:gs>
                  <a:gs pos="54000">
                    <a:schemeClr val="accent1">
                      <a:lumMod val="45000"/>
                      <a:lumOff val="55000"/>
                    </a:schemeClr>
                  </a:gs>
                  <a:gs pos="100000">
                    <a:schemeClr val="accent1">
                      <a:lumMod val="30000"/>
                      <a:lumOff val="70000"/>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98004" y="1177948"/>
            <a:ext cx="2428870" cy="2646878"/>
          </a:xfrm>
          <a:prstGeom prst="rect">
            <a:avLst/>
          </a:prstGeom>
          <a:noFill/>
        </p:spPr>
        <p:txBody>
          <a:bodyPr wrap="none" rtlCol="0">
            <a:spAutoFit/>
          </a:bodyPr>
          <a:lstStyle/>
          <a:p>
            <a:r>
              <a:rPr lang="en-US" altLang="zh-CN" sz="16600" dirty="0">
                <a:ln w="38100">
                  <a:gradFill>
                    <a:gsLst>
                      <a:gs pos="0">
                        <a:schemeClr val="accent1">
                          <a:lumMod val="5000"/>
                          <a:lumOff val="95000"/>
                        </a:schemeClr>
                      </a:gs>
                      <a:gs pos="100000">
                        <a:srgbClr val="2448A1">
                          <a:alpha val="0"/>
                        </a:srgbClr>
                      </a:gs>
                    </a:gsLst>
                    <a:lin ang="5400000" scaled="1"/>
                  </a:gradFill>
                </a:ln>
                <a:noFill/>
                <a:latin typeface="等线" panose="02010600030101010101" charset="-122"/>
                <a:ea typeface="等线" panose="02010600030101010101" charset="-122"/>
                <a:cs typeface="等线" panose="02010600030101010101" charset="-122"/>
              </a:rPr>
              <a:t>02</a:t>
            </a:r>
            <a:endParaRPr lang="zh-CN" altLang="en-US" sz="16600" dirty="0">
              <a:ln w="38100">
                <a:gradFill>
                  <a:gsLst>
                    <a:gs pos="0">
                      <a:schemeClr val="accent1">
                        <a:lumMod val="5000"/>
                        <a:lumOff val="95000"/>
                      </a:schemeClr>
                    </a:gs>
                    <a:gs pos="100000">
                      <a:srgbClr val="2448A1">
                        <a:alpha val="0"/>
                      </a:srgbClr>
                    </a:gs>
                  </a:gsLst>
                  <a:lin ang="5400000" scaled="1"/>
                </a:gradFill>
              </a:ln>
              <a:noFill/>
              <a:latin typeface="等线" panose="02010600030101010101" charset="-122"/>
              <a:ea typeface="等线" panose="02010600030101010101" charset="-122"/>
              <a:cs typeface="等线" panose="02010600030101010101" charset="-122"/>
            </a:endParaRPr>
          </a:p>
        </p:txBody>
      </p:sp>
      <p:grpSp>
        <p:nvGrpSpPr>
          <p:cNvPr id="14" name="组合 13"/>
          <p:cNvGrpSpPr/>
          <p:nvPr/>
        </p:nvGrpSpPr>
        <p:grpSpPr>
          <a:xfrm>
            <a:off x="7376796" y="545601"/>
            <a:ext cx="1093804" cy="1093804"/>
            <a:chOff x="3658913" y="921296"/>
            <a:chExt cx="579934" cy="579934"/>
          </a:xfrm>
        </p:grpSpPr>
        <p:sp>
          <p:nvSpPr>
            <p:cNvPr id="15" name="椭圆 14"/>
            <p:cNvSpPr/>
            <p:nvPr/>
          </p:nvSpPr>
          <p:spPr>
            <a:xfrm>
              <a:off x="3658913" y="921296"/>
              <a:ext cx="579934" cy="579934"/>
            </a:xfrm>
            <a:prstGeom prst="ellipse">
              <a:avLst/>
            </a:prstGeom>
            <a:solidFill>
              <a:srgbClr val="414455"/>
            </a:solidFill>
            <a:ln w="38100">
              <a:solidFill>
                <a:schemeClr val="bg1"/>
              </a:solidFill>
            </a:ln>
            <a:effectLst>
              <a:outerShdw blurRad="266700" dist="1778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cs typeface="+mn-ea"/>
                <a:sym typeface="+mn-lt"/>
              </a:endParaRPr>
            </a:p>
          </p:txBody>
        </p:sp>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831117" y="1087288"/>
              <a:ext cx="237663" cy="257865"/>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992505" y="1061085"/>
            <a:ext cx="7166610" cy="2861310"/>
          </a:xfrm>
          <a:prstGeom prst="rect">
            <a:avLst/>
          </a:prstGeom>
          <a:noFill/>
          <a:ln>
            <a:noFill/>
          </a:ln>
          <a:effectLst>
            <a:glow rad="127000">
              <a:srgbClr val="00B0F0">
                <a:alpha val="100000"/>
              </a:srgbClr>
            </a:glow>
            <a:outerShdw blurRad="50800" dist="50800" dir="5400000" sx="1000" sy="1000" algn="ctr" rotWithShape="0">
              <a:srgbClr val="000000">
                <a:alpha val="100000"/>
              </a:srgbClr>
            </a:outerShdw>
            <a:softEdge rad="31750"/>
          </a:effectLst>
          <a:scene3d>
            <a:camera prst="orthographicFront"/>
            <a:lightRig rig="threePt" dir="t"/>
          </a:scene3d>
          <a:sp3d prstMaterial="metal"/>
        </p:spPr>
        <p:txBody>
          <a:bodyPr wrap="square" rtlCol="0">
            <a:spAutoFit/>
          </a:bodyPr>
          <a:lstStyle/>
          <a:p>
            <a:pPr marL="285750" indent="-285750" algn="l" fontAlgn="auto">
              <a:lnSpc>
                <a:spcPct val="300000"/>
              </a:lnSpc>
              <a:buFont typeface="Wingdings" panose="05000000000000000000" charset="0"/>
              <a:buChar char=""/>
            </a:pPr>
            <a:r>
              <a:rPr lang="zh-CN" altLang="en-US" b="1" dirty="0"/>
              <a:t>创新点一：改进异常检测模型，过滤随机异常、分辨性态异常</a:t>
            </a:r>
            <a:endParaRPr lang="zh-CN" altLang="en-US" b="1" dirty="0"/>
          </a:p>
          <a:p>
            <a:pPr marL="285750" indent="-285750" algn="l" fontAlgn="auto">
              <a:lnSpc>
                <a:spcPct val="300000"/>
              </a:lnSpc>
              <a:buClrTx/>
              <a:buSzTx/>
              <a:buFont typeface="Wingdings" panose="05000000000000000000" charset="0"/>
              <a:buChar char=""/>
            </a:pPr>
            <a:r>
              <a:rPr lang="zh-CN" altLang="en-US" b="1" dirty="0">
                <a:solidFill>
                  <a:schemeClr val="bg1">
                    <a:lumMod val="65000"/>
                  </a:schemeClr>
                </a:solidFill>
              </a:rPr>
              <a:t>创新点二：设计路径规划算法，异常点早检测、非异常少检测</a:t>
            </a:r>
            <a:endParaRPr lang="zh-CN" altLang="en-US" b="1" dirty="0">
              <a:solidFill>
                <a:schemeClr val="bg1">
                  <a:lumMod val="65000"/>
                </a:schemeClr>
              </a:solidFill>
            </a:endParaRPr>
          </a:p>
          <a:p>
            <a:pPr marL="285750" indent="-285750" algn="l" fontAlgn="auto">
              <a:lnSpc>
                <a:spcPct val="300000"/>
              </a:lnSpc>
              <a:buClrTx/>
              <a:buSzTx/>
              <a:buFont typeface="Wingdings" panose="05000000000000000000" charset="0"/>
              <a:buChar char=""/>
            </a:pPr>
            <a:r>
              <a:rPr lang="zh-CN" altLang="en-US" b="1" dirty="0">
                <a:solidFill>
                  <a:schemeClr val="bg1">
                    <a:lumMod val="65000"/>
                  </a:schemeClr>
                </a:solidFill>
              </a:rPr>
              <a:t>创新点三：开发前端展示页面，所见即为所得，异常一目了然</a:t>
            </a:r>
            <a:endParaRPr lang="en-US" altLang="zh-CN" b="1" dirty="0">
              <a:solidFill>
                <a:schemeClr val="bg1">
                  <a:lumMod val="65000"/>
                </a:schemeClr>
              </a:solidFill>
            </a:endParaRPr>
          </a:p>
          <a:p>
            <a:pPr marL="285750" indent="-285750"/>
            <a:endParaRPr lang="zh-CN" altLang="en-US" b="1" dirty="0"/>
          </a:p>
        </p:txBody>
      </p:sp>
      <p:sp>
        <p:nvSpPr>
          <p:cNvPr id="2" name="文本框 1"/>
          <p:cNvSpPr txBox="1"/>
          <p:nvPr/>
        </p:nvSpPr>
        <p:spPr>
          <a:xfrm>
            <a:off x="900642" y="89111"/>
            <a:ext cx="3048000" cy="461665"/>
          </a:xfrm>
          <a:prstGeom prst="rect">
            <a:avLst/>
          </a:prstGeom>
          <a:noFill/>
        </p:spPr>
        <p:txBody>
          <a:bodyPr wrap="square" rtlCol="0">
            <a:spAutoFit/>
          </a:bodyPr>
          <a:lstStyle/>
          <a:p>
            <a:r>
              <a:rPr lang="zh-CN" altLang="en-US" sz="2400" b="1" dirty="0">
                <a:latin typeface="+mj-lt"/>
                <a:ea typeface="+mj-lt"/>
              </a:rPr>
              <a:t>项目创新点</a:t>
            </a:r>
            <a:endParaRPr lang="zh-CN" altLang="en-US" sz="2400" b="1" dirty="0">
              <a:latin typeface="+mj-lt"/>
              <a:ea typeface="+mj-lt"/>
            </a:endParaRPr>
          </a:p>
        </p:txBody>
      </p:sp>
      <p:sp>
        <p:nvSpPr>
          <p:cNvPr id="6" name="矩形 5"/>
          <p:cNvSpPr/>
          <p:nvPr/>
        </p:nvSpPr>
        <p:spPr>
          <a:xfrm>
            <a:off x="992505" y="1061085"/>
            <a:ext cx="7167245" cy="2861945"/>
          </a:xfrm>
          <a:prstGeom prst="rect">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文本框 16"/>
          <p:cNvSpPr txBox="1"/>
          <p:nvPr/>
        </p:nvSpPr>
        <p:spPr>
          <a:xfrm>
            <a:off x="4634230" y="3191510"/>
            <a:ext cx="309880" cy="368300"/>
          </a:xfrm>
          <a:prstGeom prst="rect">
            <a:avLst/>
          </a:prstGeom>
          <a:noFill/>
        </p:spPr>
        <p:txBody>
          <a:bodyPr wrap="none" rtlCol="0">
            <a:spAutoFit/>
          </a:bodyPr>
          <a:lstStyle/>
          <a:p>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242" y="102965"/>
            <a:ext cx="2833158" cy="461665"/>
          </a:xfrm>
          <a:prstGeom prst="rect">
            <a:avLst/>
          </a:prstGeom>
          <a:noFill/>
        </p:spPr>
        <p:txBody>
          <a:bodyPr wrap="square" rtlCol="0">
            <a:spAutoFit/>
          </a:bodyPr>
          <a:lstStyle/>
          <a:p>
            <a:r>
              <a:rPr lang="zh-CN" altLang="en-US" sz="2400" b="1" dirty="0">
                <a:latin typeface="+mj-lt"/>
                <a:ea typeface="+mj-lt"/>
              </a:rPr>
              <a:t>技术方案</a:t>
            </a:r>
            <a:r>
              <a:rPr lang="en-US" altLang="zh-CN" sz="2400" b="1" dirty="0">
                <a:latin typeface="+mj-lt"/>
                <a:ea typeface="+mj-lt"/>
              </a:rPr>
              <a:t>-</a:t>
            </a:r>
            <a:r>
              <a:rPr lang="zh-CN" altLang="en-US" sz="2400" b="1" dirty="0">
                <a:latin typeface="+mj-lt"/>
                <a:ea typeface="+mj-lt"/>
              </a:rPr>
              <a:t>异常检测</a:t>
            </a:r>
            <a:endParaRPr lang="zh-CN" altLang="en-US" sz="2400" b="1" dirty="0">
              <a:latin typeface="+mj-lt"/>
              <a:ea typeface="+mj-lt"/>
            </a:endParaRPr>
          </a:p>
        </p:txBody>
      </p:sp>
      <p:pic>
        <p:nvPicPr>
          <p:cNvPr id="42" name="图片 41"/>
          <p:cNvPicPr>
            <a:picLocks noChangeAspect="1"/>
          </p:cNvPicPr>
          <p:nvPr/>
        </p:nvPicPr>
        <p:blipFill>
          <a:blip r:embed="rId1"/>
          <a:stretch>
            <a:fillRect/>
          </a:stretch>
        </p:blipFill>
        <p:spPr>
          <a:xfrm>
            <a:off x="90806" y="1499870"/>
            <a:ext cx="5793528" cy="2776451"/>
          </a:xfrm>
          <a:prstGeom prst="rect">
            <a:avLst/>
          </a:prstGeom>
        </p:spPr>
      </p:pic>
      <p:sp>
        <p:nvSpPr>
          <p:cNvPr id="317" name="矩形 316"/>
          <p:cNvSpPr/>
          <p:nvPr/>
        </p:nvSpPr>
        <p:spPr>
          <a:xfrm>
            <a:off x="562610" y="659765"/>
            <a:ext cx="1236980" cy="368300"/>
          </a:xfrm>
          <a:prstGeom prst="rect">
            <a:avLst/>
          </a:prstGeom>
          <a:ln>
            <a:noFill/>
          </a:ln>
          <a:effectLst/>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zh-CN" altLang="en-US" kern="0">
                <a:solidFill>
                  <a:srgbClr val="FF0000"/>
                </a:solidFill>
                <a:latin typeface="黑体" panose="02010609060101010101" pitchFamily="49" charset="-122"/>
                <a:ea typeface="黑体" panose="02010609060101010101" pitchFamily="49" charset="-122"/>
                <a:cs typeface="黑体" panose="02010609060101010101" pitchFamily="49" charset="-122"/>
              </a:rPr>
              <a:t>技术路线</a:t>
            </a:r>
            <a:r>
              <a:rPr lang="zh-CN" altLang="en-US">
                <a:solidFill>
                  <a:prstClr val="black"/>
                </a:solidFill>
                <a:latin typeface="黑体" panose="02010609060101010101" pitchFamily="49" charset="-122"/>
                <a:ea typeface="黑体" panose="02010609060101010101" pitchFamily="49" charset="-122"/>
                <a:cs typeface="黑体" panose="02010609060101010101" pitchFamily="49" charset="-122"/>
              </a:rPr>
              <a:t>：</a:t>
            </a:r>
            <a:endParaRPr lang="zh-CN" altLang="en-US"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302" name="矩形 301"/>
          <p:cNvSpPr/>
          <p:nvPr/>
        </p:nvSpPr>
        <p:spPr>
          <a:xfrm>
            <a:off x="450215" y="621030"/>
            <a:ext cx="8176260" cy="665480"/>
          </a:xfrm>
          <a:prstGeom prst="rect">
            <a:avLst/>
          </a:prstGeom>
          <a:noFill/>
          <a:ln w="9525">
            <a:solidFill>
              <a:srgbClr val="2E75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prstClr val="white"/>
              </a:solidFill>
            </a:endParaRPr>
          </a:p>
        </p:txBody>
      </p:sp>
      <p:sp>
        <p:nvSpPr>
          <p:cNvPr id="304" name="内容占位符 3"/>
          <p:cNvSpPr txBox="1"/>
          <p:nvPr/>
        </p:nvSpPr>
        <p:spPr>
          <a:xfrm>
            <a:off x="1688888" y="640195"/>
            <a:ext cx="6937254" cy="627400"/>
          </a:xfrm>
          <a:prstGeom prst="rect">
            <a:avLst/>
          </a:prstGeom>
          <a:ln w="9525">
            <a:noFill/>
          </a:ln>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defTabSz="685800">
              <a:spcBef>
                <a:spcPts val="750"/>
              </a:spcBef>
              <a:buNone/>
              <a:defRPr/>
            </a:pPr>
            <a:r>
              <a:rPr kumimoji="1" lang="zh-CN" altLang="en-US" sz="18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基于GAN算法添加F</a:t>
            </a:r>
            <a:r>
              <a:rPr kumimoji="1" lang="en-US" altLang="zh-CN" sz="18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il</a:t>
            </a:r>
            <a:r>
              <a:rPr kumimoji="1" lang="zh-CN" altLang="en-US" sz="18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ter得到FGAN算法，在训练鉴别器之前过滤掉异常概率大的样本，使其只拟合正常样本。</a:t>
            </a:r>
            <a:endParaRPr kumimoji="1" lang="en-US" altLang="zh-CN" sz="18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文本框 46"/>
          <p:cNvSpPr txBox="1"/>
          <p:nvPr/>
        </p:nvSpPr>
        <p:spPr>
          <a:xfrm>
            <a:off x="4834478" y="1654282"/>
            <a:ext cx="893445"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cs typeface="黑体" panose="02010609060101010101" pitchFamily="49" charset="-122"/>
              </a:rPr>
              <a:t>FGAN</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p:txBody>
      </p:sp>
      <p:sp>
        <p:nvSpPr>
          <p:cNvPr id="3" name="圆角矩形 2"/>
          <p:cNvSpPr/>
          <p:nvPr/>
        </p:nvSpPr>
        <p:spPr>
          <a:xfrm>
            <a:off x="2523067" y="1414886"/>
            <a:ext cx="2160058" cy="2970530"/>
          </a:xfrm>
          <a:prstGeom prst="roundRect">
            <a:avLst/>
          </a:prstGeom>
          <a:noFill/>
          <a:ln>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11" name="组合 10"/>
          <p:cNvGrpSpPr/>
          <p:nvPr/>
        </p:nvGrpSpPr>
        <p:grpSpPr>
          <a:xfrm>
            <a:off x="6135498" y="1342910"/>
            <a:ext cx="2872152" cy="3698514"/>
            <a:chOff x="4654025" y="2512413"/>
            <a:chExt cx="3895091" cy="4242568"/>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393" t="60011" r="74456" b="13607"/>
            <a:stretch>
              <a:fillRect/>
            </a:stretch>
          </p:blipFill>
          <p:spPr>
            <a:xfrm>
              <a:off x="4663215" y="5474241"/>
              <a:ext cx="2298077" cy="1280740"/>
            </a:xfrm>
            <a:prstGeom prst="rect">
              <a:avLst/>
            </a:prstGeom>
          </p:spPr>
        </p:pic>
        <p:sp>
          <p:nvSpPr>
            <p:cNvPr id="5" name="文本框 4"/>
            <p:cNvSpPr txBox="1"/>
            <p:nvPr/>
          </p:nvSpPr>
          <p:spPr>
            <a:xfrm>
              <a:off x="7050973" y="4664091"/>
              <a:ext cx="1466819" cy="353051"/>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监测器失效</a:t>
              </a:r>
              <a:endParaRPr lang="zh-CN" altLang="en-US" sz="1400" dirty="0">
                <a:latin typeface="黑体" panose="02010609060101010101" pitchFamily="49" charset="-122"/>
                <a:ea typeface="黑体" panose="02010609060101010101" pitchFamily="49" charset="-122"/>
              </a:endParaRPr>
            </a:p>
          </p:txBody>
        </p:sp>
        <p:sp>
          <p:nvSpPr>
            <p:cNvPr id="6" name="文本框 5"/>
            <p:cNvSpPr txBox="1"/>
            <p:nvPr/>
          </p:nvSpPr>
          <p:spPr>
            <a:xfrm>
              <a:off x="7103315" y="5825948"/>
              <a:ext cx="1445801" cy="353051"/>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间断异常</a:t>
              </a:r>
              <a:endParaRPr lang="zh-CN" altLang="en-US" sz="1400" dirty="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2393" t="36133" r="74456" b="38919"/>
            <a:stretch>
              <a:fillRect/>
            </a:stretch>
          </p:blipFill>
          <p:spPr>
            <a:xfrm>
              <a:off x="4692904" y="2512413"/>
              <a:ext cx="2277785" cy="1200330"/>
            </a:xfrm>
            <a:prstGeom prst="rect">
              <a:avLst/>
            </a:prstGeom>
          </p:spPr>
        </p:pic>
        <p:sp>
          <p:nvSpPr>
            <p:cNvPr id="9" name="文本框 8"/>
            <p:cNvSpPr txBox="1"/>
            <p:nvPr/>
          </p:nvSpPr>
          <p:spPr>
            <a:xfrm>
              <a:off x="7050973" y="2975503"/>
              <a:ext cx="1466820" cy="353051"/>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性态异常</a:t>
              </a:r>
              <a:endParaRPr lang="zh-CN" altLang="en-US" sz="1400" dirty="0">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2393" t="11828" r="74456" b="62469"/>
            <a:stretch>
              <a:fillRect/>
            </a:stretch>
          </p:blipFill>
          <p:spPr>
            <a:xfrm>
              <a:off x="4654025" y="4216733"/>
              <a:ext cx="2298077" cy="1247769"/>
            </a:xfrm>
            <a:prstGeom prst="rect">
              <a:avLst/>
            </a:prstGeom>
          </p:spPr>
        </p:pic>
      </p:grpSp>
      <p:sp>
        <p:nvSpPr>
          <p:cNvPr id="7" name="文本框 6"/>
          <p:cNvSpPr txBox="1"/>
          <p:nvPr/>
        </p:nvSpPr>
        <p:spPr>
          <a:xfrm>
            <a:off x="1721268" y="4490951"/>
            <a:ext cx="3763656" cy="523220"/>
          </a:xfrm>
          <a:prstGeom prst="rect">
            <a:avLst/>
          </a:prstGeom>
          <a:noFill/>
        </p:spPr>
        <p:txBody>
          <a:bodyPr wrap="square" rtlCol="0">
            <a:spAutoFit/>
          </a:bodyPr>
          <a:lstStyle/>
          <a:p>
            <a:r>
              <a:rPr lang="zh-CN" altLang="en-US" sz="2800" b="1" dirty="0">
                <a:solidFill>
                  <a:srgbClr val="FF0000"/>
                </a:solidFill>
                <a:latin typeface="黑体" panose="02010609060101010101" pitchFamily="49" charset="-122"/>
                <a:ea typeface="黑体" panose="02010609060101010101" pitchFamily="49" charset="-122"/>
              </a:rPr>
              <a:t>对</a:t>
            </a:r>
            <a:r>
              <a:rPr lang="en-US" altLang="zh-CN" sz="2800" b="1" dirty="0">
                <a:solidFill>
                  <a:srgbClr val="FF0000"/>
                </a:solidFill>
                <a:latin typeface="黑体" panose="02010609060101010101" pitchFamily="49" charset="-122"/>
                <a:ea typeface="黑体" panose="02010609060101010101" pitchFamily="49" charset="-122"/>
              </a:rPr>
              <a:t>GAN</a:t>
            </a:r>
            <a:r>
              <a:rPr lang="zh-CN" altLang="en-US" sz="2800" b="1" dirty="0">
                <a:solidFill>
                  <a:srgbClr val="FF0000"/>
                </a:solidFill>
                <a:latin typeface="黑体" panose="02010609060101010101" pitchFamily="49" charset="-122"/>
                <a:ea typeface="黑体" panose="02010609060101010101" pitchFamily="49" charset="-122"/>
              </a:rPr>
              <a:t>算法进行了改进</a:t>
            </a:r>
            <a:endParaRPr lang="zh-CN" altLang="en-US" sz="2800" b="1" dirty="0">
              <a:solidFill>
                <a:srgbClr val="FF0000"/>
              </a:solidFill>
              <a:latin typeface="黑体" panose="02010609060101010101" pitchFamily="49" charset="-122"/>
              <a:ea typeface="黑体" panose="02010609060101010101" pitchFamily="49"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截屏2023-04-18 上午12.13.19"/>
          <p:cNvPicPr>
            <a:picLocks noChangeAspect="1"/>
          </p:cNvPicPr>
          <p:nvPr/>
        </p:nvPicPr>
        <p:blipFill>
          <a:blip r:embed="rId1"/>
          <a:stretch>
            <a:fillRect/>
          </a:stretch>
        </p:blipFill>
        <p:spPr>
          <a:xfrm>
            <a:off x="3499881" y="2751356"/>
            <a:ext cx="3691255" cy="1741170"/>
          </a:xfrm>
          <a:prstGeom prst="rect">
            <a:avLst/>
          </a:prstGeom>
        </p:spPr>
      </p:pic>
      <p:sp>
        <p:nvSpPr>
          <p:cNvPr id="2" name="文本框 1"/>
          <p:cNvSpPr txBox="1"/>
          <p:nvPr/>
        </p:nvSpPr>
        <p:spPr>
          <a:xfrm>
            <a:off x="871718" y="98405"/>
            <a:ext cx="3048000" cy="461665"/>
          </a:xfrm>
          <a:prstGeom prst="rect">
            <a:avLst/>
          </a:prstGeom>
          <a:noFill/>
        </p:spPr>
        <p:txBody>
          <a:bodyPr wrap="square" rtlCol="0">
            <a:spAutoFit/>
          </a:bodyPr>
          <a:lstStyle/>
          <a:p>
            <a:r>
              <a:rPr lang="zh-CN" altLang="en-US" sz="2400" b="1" dirty="0">
                <a:latin typeface="+mj-lt"/>
                <a:ea typeface="+mj-lt"/>
              </a:rPr>
              <a:t>技术方案</a:t>
            </a:r>
            <a:r>
              <a:rPr lang="en-US" altLang="zh-CN" sz="2400" b="1" dirty="0">
                <a:latin typeface="+mj-lt"/>
                <a:ea typeface="+mj-lt"/>
              </a:rPr>
              <a:t>-</a:t>
            </a:r>
            <a:r>
              <a:rPr lang="zh-CN" altLang="en-US" sz="2400" b="1" dirty="0">
                <a:latin typeface="+mj-lt"/>
                <a:ea typeface="+mj-lt"/>
              </a:rPr>
              <a:t>异常检测</a:t>
            </a:r>
            <a:endParaRPr lang="zh-CN" altLang="en-US" sz="2400" b="1" dirty="0">
              <a:latin typeface="+mj-lt"/>
              <a:ea typeface="+mj-lt"/>
            </a:endParaRPr>
          </a:p>
        </p:txBody>
      </p:sp>
      <p:sp>
        <p:nvSpPr>
          <p:cNvPr id="12" name="文本框 11"/>
          <p:cNvSpPr txBox="1"/>
          <p:nvPr/>
        </p:nvSpPr>
        <p:spPr>
          <a:xfrm>
            <a:off x="7397127" y="3570506"/>
            <a:ext cx="1976120" cy="643890"/>
          </a:xfrm>
          <a:prstGeom prst="rect">
            <a:avLst/>
          </a:prstGeom>
          <a:noFill/>
        </p:spPr>
        <p:txBody>
          <a:bodyPr wrap="square" rtlCol="0">
            <a:noAutofit/>
          </a:bodyPr>
          <a:lstStyle/>
          <a:p>
            <a:r>
              <a:rPr lang="en-US" altLang="zh-CN" sz="1200" dirty="0"/>
              <a:t>P: Precision</a:t>
            </a:r>
            <a:r>
              <a:rPr lang="zh-CN" altLang="en-US" sz="1200" dirty="0"/>
              <a:t>（查准率）</a:t>
            </a:r>
            <a:endParaRPr lang="en-US" altLang="zh-CN" sz="1200" dirty="0"/>
          </a:p>
          <a:p>
            <a:r>
              <a:rPr lang="en-US" altLang="zh-CN" sz="1200" dirty="0"/>
              <a:t>R:</a:t>
            </a:r>
            <a:r>
              <a:rPr lang="zh-CN" altLang="en-US" sz="1200" dirty="0"/>
              <a:t> </a:t>
            </a:r>
            <a:r>
              <a:rPr lang="en-US" altLang="zh-CN" sz="1200" dirty="0"/>
              <a:t>Recall</a:t>
            </a:r>
            <a:r>
              <a:rPr lang="zh-CN" altLang="en-US" sz="1200" dirty="0"/>
              <a:t>召回率</a:t>
            </a:r>
            <a:endParaRPr lang="en-US" altLang="zh-CN" sz="1200" dirty="0"/>
          </a:p>
          <a:p>
            <a:r>
              <a:rPr lang="en-US" altLang="zh-CN" sz="1200" dirty="0"/>
              <a:t>F1:</a:t>
            </a:r>
            <a:r>
              <a:rPr lang="zh-CN" altLang="en-US" sz="1200" dirty="0"/>
              <a:t> </a:t>
            </a:r>
            <a:r>
              <a:rPr lang="en-US" altLang="zh-CN" sz="1200" dirty="0"/>
              <a:t>F1-score</a:t>
            </a:r>
            <a:endParaRPr lang="en-US" altLang="zh-CN" sz="1200" dirty="0"/>
          </a:p>
          <a:p>
            <a:endParaRPr lang="zh-CN" altLang="en-US" sz="1200" dirty="0"/>
          </a:p>
        </p:txBody>
      </p:sp>
      <p:sp>
        <p:nvSpPr>
          <p:cNvPr id="3" name="矩形 2"/>
          <p:cNvSpPr/>
          <p:nvPr/>
        </p:nvSpPr>
        <p:spPr>
          <a:xfrm>
            <a:off x="3486546" y="4218094"/>
            <a:ext cx="3704590" cy="245110"/>
          </a:xfrm>
          <a:prstGeom prst="rect">
            <a:avLst/>
          </a:prstGeom>
          <a:noFill/>
          <a:ln w="6350">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1" name="图片 10"/>
          <p:cNvPicPr>
            <a:picLocks noChangeAspect="1"/>
          </p:cNvPicPr>
          <p:nvPr/>
        </p:nvPicPr>
        <p:blipFill>
          <a:blip r:embed="rId2"/>
          <a:stretch>
            <a:fillRect/>
          </a:stretch>
        </p:blipFill>
        <p:spPr>
          <a:xfrm>
            <a:off x="3676379" y="98405"/>
            <a:ext cx="5467621" cy="2601184"/>
          </a:xfrm>
          <a:prstGeom prst="rect">
            <a:avLst/>
          </a:prstGeom>
        </p:spPr>
      </p:pic>
      <p:sp>
        <p:nvSpPr>
          <p:cNvPr id="5" name="文本框 4"/>
          <p:cNvSpPr txBox="1"/>
          <p:nvPr/>
        </p:nvSpPr>
        <p:spPr>
          <a:xfrm>
            <a:off x="529180" y="3676767"/>
            <a:ext cx="2471341" cy="354049"/>
          </a:xfrm>
          <a:prstGeom prst="rect">
            <a:avLst/>
          </a:prstGeom>
          <a:gradFill>
            <a:gsLst>
              <a:gs pos="100000">
                <a:schemeClr val="accent1"/>
              </a:gs>
              <a:gs pos="0">
                <a:srgbClr val="3B66B7"/>
              </a:gs>
            </a:gsLst>
            <a:lin ang="16200000" scaled="1"/>
          </a:gradFill>
        </p:spPr>
        <p:txBody>
          <a:bodyPr wrap="square" anchor="ctr" anchorCtr="0"/>
          <a:lstStyle>
            <a:lvl1pPr lvl="0" algn="ctr" defTabSz="457200">
              <a:defRPr b="1">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defRPr>
            </a:lvl1pPr>
          </a:lstStyle>
          <a:p>
            <a:pPr marL="0" lvl="0" indent="0" algn="ctr" defTabSz="457200">
              <a:lnSpc>
                <a:spcPct val="100000"/>
              </a:lnSpc>
              <a:spcBef>
                <a:spcPct val="0"/>
              </a:spcBef>
              <a:spcAft>
                <a:spcPct val="0"/>
              </a:spcAft>
              <a:buClrTx/>
              <a:buSzTx/>
              <a:buFontTx/>
              <a:buNone/>
              <a:defRPr/>
            </a:pPr>
            <a:r>
              <a:rPr lang="zh-CN" altLang="en-US" sz="1600" b="1" i="0" u="none" strike="noStrike" kern="1200" spc="0" baseline="0">
                <a:ln>
                  <a:noFill/>
                </a:ln>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抗噪异常检测模型</a:t>
            </a:r>
            <a:endParaRPr lang="zh-CN" altLang="en-US" sz="1600" b="1" i="0" u="none" strike="noStrike" kern="1200" spc="0" baseline="0">
              <a:ln>
                <a:noFill/>
              </a:ln>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nvGrpSpPr>
          <p:cNvPr id="6" name="组合 5"/>
          <p:cNvGrpSpPr/>
          <p:nvPr/>
        </p:nvGrpSpPr>
        <p:grpSpPr>
          <a:xfrm>
            <a:off x="305231" y="1228092"/>
            <a:ext cx="2695290" cy="985093"/>
            <a:chOff x="3026929" y="3331838"/>
            <a:chExt cx="3899184" cy="1336887"/>
          </a:xfrm>
        </p:grpSpPr>
        <p:sp>
          <p:nvSpPr>
            <p:cNvPr id="7" name="文本框 6"/>
            <p:cNvSpPr txBox="1"/>
            <p:nvPr/>
          </p:nvSpPr>
          <p:spPr>
            <a:xfrm>
              <a:off x="4992758" y="3344228"/>
              <a:ext cx="1905906" cy="501227"/>
            </a:xfrm>
            <a:prstGeom prst="rect">
              <a:avLst/>
            </a:prstGeom>
            <a:solidFill>
              <a:schemeClr val="bg1"/>
            </a:solidFill>
            <a:ln w="19050">
              <a:solidFill>
                <a:schemeClr val="tx1"/>
              </a:solidFill>
            </a:ln>
          </p:spPr>
          <p:txBody>
            <a:bodyPr wrap="square">
              <a:spAutoFit/>
            </a:bodyPr>
            <a:lstStyle/>
            <a:p>
              <a:pPr algn="ctr"/>
              <a:r>
                <a:rPr lang="zh-CN" altLang="en-US" b="1">
                  <a:solidFill>
                    <a:srgbClr val="002060"/>
                  </a:solidFill>
                  <a:latin typeface="微软雅黑" panose="020B0503020204020204" charset="-122"/>
                  <a:ea typeface="微软雅黑" panose="020B0503020204020204" charset="-122"/>
                </a:rPr>
                <a:t>去噪处理</a:t>
              </a:r>
              <a:endParaRPr lang="zh-CN" altLang="en-US" b="1">
                <a:solidFill>
                  <a:srgbClr val="002060"/>
                </a:solidFill>
                <a:latin typeface="微软雅黑" panose="020B0503020204020204" charset="-122"/>
                <a:ea typeface="微软雅黑" panose="020B0503020204020204" charset="-122"/>
              </a:endParaRPr>
            </a:p>
          </p:txBody>
        </p:sp>
        <p:sp>
          <p:nvSpPr>
            <p:cNvPr id="8" name="文本框 7"/>
            <p:cNvSpPr txBox="1"/>
            <p:nvPr/>
          </p:nvSpPr>
          <p:spPr>
            <a:xfrm>
              <a:off x="3026929" y="4330171"/>
              <a:ext cx="1905906" cy="338554"/>
            </a:xfrm>
            <a:prstGeom prst="rect">
              <a:avLst/>
            </a:prstGeom>
            <a:solidFill>
              <a:schemeClr val="bg1"/>
            </a:solidFill>
            <a:ln>
              <a:noFill/>
            </a:ln>
          </p:spPr>
          <p:txBody>
            <a:bodyPr wrap="square">
              <a:spAutoFit/>
            </a:bodyPr>
            <a:lstStyle/>
            <a:p>
              <a:pPr algn="ctr"/>
              <a:r>
                <a:rPr lang="zh-CN" altLang="en-US" sz="1600" b="1">
                  <a:solidFill>
                    <a:srgbClr val="002060"/>
                  </a:solidFill>
                  <a:latin typeface="微软雅黑" panose="020B0503020204020204" charset="-122"/>
                  <a:ea typeface="微软雅黑" panose="020B0503020204020204" charset="-122"/>
                </a:rPr>
                <a:t>待检信号</a:t>
              </a:r>
              <a:endParaRPr lang="zh-CN" altLang="en-US" sz="1600" b="1">
                <a:solidFill>
                  <a:srgbClr val="002060"/>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3"/>
            <a:stretch>
              <a:fillRect/>
            </a:stretch>
          </p:blipFill>
          <p:spPr>
            <a:xfrm>
              <a:off x="3076732" y="3331838"/>
              <a:ext cx="1744534" cy="829206"/>
            </a:xfrm>
            <a:prstGeom prst="rect">
              <a:avLst/>
            </a:prstGeom>
          </p:spPr>
        </p:pic>
        <p:sp>
          <p:nvSpPr>
            <p:cNvPr id="13" name="文本框 12"/>
            <p:cNvSpPr txBox="1"/>
            <p:nvPr/>
          </p:nvSpPr>
          <p:spPr>
            <a:xfrm>
              <a:off x="4930196" y="3859443"/>
              <a:ext cx="1995917" cy="793608"/>
            </a:xfrm>
            <a:prstGeom prst="rect">
              <a:avLst/>
            </a:prstGeom>
            <a:noFill/>
          </p:spPr>
          <p:txBody>
            <a:bodyPr wrap="square">
              <a:spAutoFit/>
            </a:bodyPr>
            <a:lstStyle/>
            <a:p>
              <a:pPr algn="ctr"/>
              <a:r>
                <a:rPr lang="zh-CN" altLang="en-US" sz="1600" dirty="0">
                  <a:latin typeface="微软雅黑" panose="020B0503020204020204" charset="-122"/>
                  <a:ea typeface="微软雅黑" panose="020B0503020204020204" charset="-122"/>
                </a:rPr>
                <a:t>将设备异常视为噪声</a:t>
              </a:r>
              <a:endParaRPr lang="zh-CN" altLang="en-US" sz="1600" dirty="0">
                <a:latin typeface="微软雅黑" panose="020B0503020204020204" charset="-122"/>
                <a:ea typeface="微软雅黑" panose="020B0503020204020204" charset="-122"/>
              </a:endParaRPr>
            </a:p>
          </p:txBody>
        </p:sp>
      </p:grpSp>
      <p:grpSp>
        <p:nvGrpSpPr>
          <p:cNvPr id="14" name="组合 13"/>
          <p:cNvGrpSpPr/>
          <p:nvPr/>
        </p:nvGrpSpPr>
        <p:grpSpPr>
          <a:xfrm>
            <a:off x="349623" y="2570052"/>
            <a:ext cx="2742035" cy="1007181"/>
            <a:chOff x="-4015250" y="2362223"/>
            <a:chExt cx="4188488" cy="1336887"/>
          </a:xfrm>
        </p:grpSpPr>
        <p:sp>
          <p:nvSpPr>
            <p:cNvPr id="17" name="文本框 16"/>
            <p:cNvSpPr txBox="1"/>
            <p:nvPr/>
          </p:nvSpPr>
          <p:spPr>
            <a:xfrm>
              <a:off x="-1947498" y="2414758"/>
              <a:ext cx="1905906" cy="490235"/>
            </a:xfrm>
            <a:prstGeom prst="rect">
              <a:avLst/>
            </a:prstGeom>
            <a:solidFill>
              <a:schemeClr val="bg1"/>
            </a:solidFill>
            <a:ln w="19050">
              <a:solidFill>
                <a:schemeClr val="tx1"/>
              </a:solidFill>
            </a:ln>
          </p:spPr>
          <p:txBody>
            <a:bodyPr wrap="square">
              <a:spAutoFit/>
            </a:bodyPr>
            <a:lstStyle/>
            <a:p>
              <a:pPr algn="ctr"/>
              <a:r>
                <a:rPr lang="zh-CN" altLang="en-US" b="1">
                  <a:solidFill>
                    <a:srgbClr val="002060"/>
                  </a:solidFill>
                  <a:latin typeface="微软雅黑" panose="020B0503020204020204" charset="-122"/>
                  <a:ea typeface="微软雅黑" panose="020B0503020204020204" charset="-122"/>
                </a:rPr>
                <a:t>异常检测</a:t>
              </a:r>
              <a:endParaRPr lang="zh-CN" altLang="en-US" b="1">
                <a:solidFill>
                  <a:srgbClr val="002060"/>
                </a:solidFill>
                <a:latin typeface="微软雅黑" panose="020B0503020204020204" charset="-122"/>
                <a:ea typeface="微软雅黑" panose="020B0503020204020204" charset="-122"/>
              </a:endParaRPr>
            </a:p>
          </p:txBody>
        </p:sp>
        <p:sp>
          <p:nvSpPr>
            <p:cNvPr id="18" name="文本框 17"/>
            <p:cNvSpPr txBox="1"/>
            <p:nvPr/>
          </p:nvSpPr>
          <p:spPr>
            <a:xfrm>
              <a:off x="-4015250" y="3360556"/>
              <a:ext cx="1905906" cy="338554"/>
            </a:xfrm>
            <a:prstGeom prst="rect">
              <a:avLst/>
            </a:prstGeom>
            <a:solidFill>
              <a:schemeClr val="bg1"/>
            </a:solidFill>
            <a:ln>
              <a:noFill/>
            </a:ln>
          </p:spPr>
          <p:txBody>
            <a:bodyPr wrap="square">
              <a:spAutoFit/>
            </a:bodyPr>
            <a:lstStyle/>
            <a:p>
              <a:pPr algn="ctr"/>
              <a:r>
                <a:rPr lang="zh-CN" altLang="en-US" sz="1600" b="1">
                  <a:solidFill>
                    <a:srgbClr val="002060"/>
                  </a:solidFill>
                  <a:latin typeface="微软雅黑" panose="020B0503020204020204" charset="-122"/>
                  <a:ea typeface="微软雅黑" panose="020B0503020204020204" charset="-122"/>
                </a:rPr>
                <a:t>去噪信号</a:t>
              </a:r>
              <a:endParaRPr lang="zh-CN" altLang="en-US" sz="1600" b="1">
                <a:solidFill>
                  <a:srgbClr val="002060"/>
                </a:solidFill>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4"/>
            <a:stretch>
              <a:fillRect/>
            </a:stretch>
          </p:blipFill>
          <p:spPr>
            <a:xfrm>
              <a:off x="-3817697" y="2362223"/>
              <a:ext cx="1669873" cy="807512"/>
            </a:xfrm>
            <a:prstGeom prst="rect">
              <a:avLst/>
            </a:prstGeom>
          </p:spPr>
        </p:pic>
        <p:sp>
          <p:nvSpPr>
            <p:cNvPr id="20" name="文本框 19"/>
            <p:cNvSpPr txBox="1"/>
            <p:nvPr/>
          </p:nvSpPr>
          <p:spPr>
            <a:xfrm>
              <a:off x="-2247196" y="2910449"/>
              <a:ext cx="2420434" cy="776204"/>
            </a:xfrm>
            <a:prstGeom prst="rect">
              <a:avLst/>
            </a:prstGeom>
            <a:noFill/>
          </p:spPr>
          <p:txBody>
            <a:bodyPr wrap="square">
              <a:spAutoFit/>
            </a:bodyPr>
            <a:lstStyle/>
            <a:p>
              <a:pPr algn="ctr"/>
              <a:r>
                <a:rPr lang="zh-CN" altLang="en-US" sz="1600" dirty="0">
                  <a:latin typeface="微软雅黑" panose="020B0503020204020204" charset="-122"/>
                  <a:ea typeface="微软雅黑" panose="020B0503020204020204" charset="-122"/>
                </a:rPr>
                <a:t>将性态异常视为异常信号</a:t>
              </a:r>
              <a:endParaRPr lang="zh-CN" altLang="en-US" sz="1600" dirty="0">
                <a:latin typeface="微软雅黑" panose="020B0503020204020204" charset="-122"/>
                <a:ea typeface="微软雅黑" panose="020B0503020204020204" charset="-122"/>
              </a:endParaRPr>
            </a:p>
          </p:txBody>
        </p:sp>
      </p:grpSp>
      <p:sp>
        <p:nvSpPr>
          <p:cNvPr id="21" name="箭头: 右 20"/>
          <p:cNvSpPr/>
          <p:nvPr/>
        </p:nvSpPr>
        <p:spPr>
          <a:xfrm rot="5400000">
            <a:off x="1482819" y="2215681"/>
            <a:ext cx="370836" cy="280831"/>
          </a:xfrm>
          <a:prstGeom prst="rightArrow">
            <a:avLst/>
          </a:prstGeom>
          <a:solidFill>
            <a:schemeClr val="accent1"/>
          </a:solidFill>
          <a:ln w="12700" cap="flat" cmpd="sng">
            <a:solidFill>
              <a:schemeClr val="accent1">
                <a:shade val="50000"/>
              </a:schemeClr>
            </a:solidFill>
            <a:prstDash val="solid"/>
            <a:miter/>
          </a:ln>
        </p:spPr>
        <p:txBody>
          <a:bodyPr anchor="ctr"/>
          <a:lstStyle/>
          <a:p>
            <a:pPr algn="ctr"/>
            <a:endParaRPr lang="zh-CN" altLang="en-US" sz="2400">
              <a:solidFill>
                <a:schemeClr val="lt1"/>
              </a:solidFill>
              <a:latin typeface="微软雅黑" panose="020B0503020204020204" charset="-122"/>
              <a:ea typeface="微软雅黑" panose="020B0503020204020204" charset="-122"/>
            </a:endParaRPr>
          </a:p>
        </p:txBody>
      </p:sp>
      <p:sp>
        <p:nvSpPr>
          <p:cNvPr id="22" name="矩形 21"/>
          <p:cNvSpPr/>
          <p:nvPr/>
        </p:nvSpPr>
        <p:spPr>
          <a:xfrm>
            <a:off x="385108" y="993874"/>
            <a:ext cx="2654197" cy="2692246"/>
          </a:xfrm>
          <a:prstGeom prst="rect">
            <a:avLst/>
          </a:prstGeom>
          <a:noFill/>
          <a:ln w="12700" cap="flat" cmpd="sng">
            <a:solidFill>
              <a:schemeClr val="accent1">
                <a:shade val="50000"/>
              </a:schemeClr>
            </a:solidFill>
            <a:prstDash val="solid"/>
            <a:miter/>
          </a:ln>
        </p:spPr>
        <p:txBody>
          <a:bodyPr anchor="ctr"/>
          <a:lstStyle/>
          <a:p>
            <a:pPr algn="ctr"/>
            <a:endParaRPr lang="zh-CN" altLang="en-US">
              <a:solidFill>
                <a:schemeClr val="lt1"/>
              </a:solidFill>
            </a:endParaRPr>
          </a:p>
        </p:txBody>
      </p:sp>
      <p:sp>
        <p:nvSpPr>
          <p:cNvPr id="15" name="文本框 14"/>
          <p:cNvSpPr txBox="1"/>
          <p:nvPr/>
        </p:nvSpPr>
        <p:spPr>
          <a:xfrm>
            <a:off x="1119737" y="4564408"/>
            <a:ext cx="7677130" cy="400110"/>
          </a:xfrm>
          <a:prstGeom prst="rect">
            <a:avLst/>
          </a:prstGeom>
          <a:noFill/>
        </p:spPr>
        <p:txBody>
          <a:bodyPr wrap="square" rtlCol="0">
            <a:spAutoFit/>
          </a:bodyPr>
          <a:lstStyle/>
          <a:p>
            <a:pPr algn="ctr"/>
            <a:r>
              <a:rPr lang="zh-CN" altLang="en-US" sz="2000" b="1" dirty="0">
                <a:solidFill>
                  <a:srgbClr val="FF0000"/>
                </a:solidFill>
              </a:rPr>
              <a:t>实现了</a:t>
            </a:r>
            <a:r>
              <a:rPr lang="en-US" altLang="zh-CN" sz="2000" b="1" dirty="0">
                <a:solidFill>
                  <a:srgbClr val="FF0000"/>
                </a:solidFill>
              </a:rPr>
              <a:t>25%</a:t>
            </a:r>
            <a:r>
              <a:rPr lang="zh-CN" altLang="en-US" sz="2000" b="1" dirty="0">
                <a:solidFill>
                  <a:srgbClr val="FF0000"/>
                </a:solidFill>
              </a:rPr>
              <a:t>以上噪声影响下的异常性态准确辨识（正确率</a:t>
            </a:r>
            <a:r>
              <a:rPr lang="en-US" altLang="zh-CN" sz="2000" b="1" dirty="0">
                <a:solidFill>
                  <a:srgbClr val="FF0000"/>
                </a:solidFill>
              </a:rPr>
              <a:t>&gt;90%</a:t>
            </a:r>
            <a:r>
              <a:rPr lang="zh-CN" altLang="en-US" sz="2000" b="1" dirty="0">
                <a:solidFill>
                  <a:srgbClr val="FF0000"/>
                </a:solidFill>
              </a:rPr>
              <a:t>）</a:t>
            </a:r>
            <a:endParaRPr lang="zh-CN" altLang="en-US" sz="2000" b="1" dirty="0">
              <a:solidFill>
                <a:srgbClr val="FF0000"/>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0642" y="122979"/>
            <a:ext cx="3048000" cy="461665"/>
          </a:xfrm>
          <a:prstGeom prst="rect">
            <a:avLst/>
          </a:prstGeom>
          <a:noFill/>
        </p:spPr>
        <p:txBody>
          <a:bodyPr wrap="square" rtlCol="0">
            <a:spAutoFit/>
          </a:bodyPr>
          <a:lstStyle/>
          <a:p>
            <a:r>
              <a:rPr lang="zh-CN" altLang="en-US" sz="2400" b="1" dirty="0">
                <a:latin typeface="+mj-lt"/>
                <a:ea typeface="+mj-lt"/>
              </a:rPr>
              <a:t>项目创新点</a:t>
            </a:r>
            <a:endParaRPr lang="zh-CN" altLang="en-US" sz="2400" b="1" dirty="0">
              <a:latin typeface="+mj-lt"/>
              <a:ea typeface="+mj-lt"/>
            </a:endParaRPr>
          </a:p>
        </p:txBody>
      </p:sp>
      <p:sp>
        <p:nvSpPr>
          <p:cNvPr id="6" name="矩形 5"/>
          <p:cNvSpPr/>
          <p:nvPr/>
        </p:nvSpPr>
        <p:spPr>
          <a:xfrm>
            <a:off x="992505" y="1061085"/>
            <a:ext cx="7167245" cy="2861945"/>
          </a:xfrm>
          <a:prstGeom prst="rect">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 name="文本框 11"/>
          <p:cNvSpPr txBox="1"/>
          <p:nvPr/>
        </p:nvSpPr>
        <p:spPr>
          <a:xfrm>
            <a:off x="992505" y="1061085"/>
            <a:ext cx="7166610" cy="2861310"/>
          </a:xfrm>
          <a:prstGeom prst="rect">
            <a:avLst/>
          </a:prstGeom>
          <a:noFill/>
          <a:effectLst>
            <a:glow rad="127000">
              <a:srgbClr val="00B0F0">
                <a:alpha val="100000"/>
              </a:srgbClr>
            </a:glow>
            <a:outerShdw blurRad="50800" dist="50800" dir="5400000" sx="1000" sy="1000" algn="ctr" rotWithShape="0">
              <a:srgbClr val="000000">
                <a:alpha val="100000"/>
              </a:srgbClr>
            </a:outerShdw>
          </a:effectLst>
          <a:scene3d>
            <a:camera prst="orthographicFront"/>
            <a:lightRig rig="threePt" dir="t"/>
          </a:scene3d>
          <a:sp3d prstMaterial="metal"/>
        </p:spPr>
        <p:txBody>
          <a:bodyPr wrap="square" rtlCol="0">
            <a:spAutoFit/>
          </a:bodyPr>
          <a:lstStyle/>
          <a:p>
            <a:pPr marL="285750" indent="-285750" algn="l" fontAlgn="auto">
              <a:lnSpc>
                <a:spcPct val="300000"/>
              </a:lnSpc>
              <a:buFont typeface="Wingdings" panose="05000000000000000000" charset="0"/>
              <a:buChar char=""/>
            </a:pPr>
            <a:r>
              <a:rPr lang="zh-CN" altLang="en-US" b="1" dirty="0">
                <a:solidFill>
                  <a:schemeClr val="bg1">
                    <a:lumMod val="65000"/>
                  </a:schemeClr>
                </a:solidFill>
              </a:rPr>
              <a:t>创新点一：改进异常检测模型，过滤随机异常、分辨性态异常</a:t>
            </a:r>
            <a:endParaRPr lang="zh-CN" altLang="en-US" b="1" dirty="0">
              <a:solidFill>
                <a:schemeClr val="bg1">
                  <a:lumMod val="65000"/>
                </a:schemeClr>
              </a:solidFill>
            </a:endParaRPr>
          </a:p>
          <a:p>
            <a:pPr marL="285750" indent="-285750" algn="l" fontAlgn="auto">
              <a:lnSpc>
                <a:spcPct val="300000"/>
              </a:lnSpc>
              <a:buClrTx/>
              <a:buSzTx/>
              <a:buFont typeface="Wingdings" panose="05000000000000000000" charset="0"/>
              <a:buChar char=""/>
            </a:pPr>
            <a:r>
              <a:rPr lang="zh-CN" altLang="en-US" b="1" dirty="0"/>
              <a:t>创新点二：设计路径规划算法，异常点早检测、非异常少检测</a:t>
            </a:r>
            <a:endParaRPr lang="zh-CN" altLang="en-US" b="1" dirty="0"/>
          </a:p>
          <a:p>
            <a:pPr marL="285750" indent="-285750" algn="l" fontAlgn="auto">
              <a:lnSpc>
                <a:spcPct val="300000"/>
              </a:lnSpc>
              <a:buClrTx/>
              <a:buSzTx/>
              <a:buFont typeface="Wingdings" panose="05000000000000000000" charset="0"/>
              <a:buChar char=""/>
            </a:pPr>
            <a:r>
              <a:rPr lang="zh-CN" altLang="en-US" b="1" dirty="0">
                <a:solidFill>
                  <a:schemeClr val="bg1">
                    <a:lumMod val="65000"/>
                  </a:schemeClr>
                </a:solidFill>
              </a:rPr>
              <a:t>创新点三：开发前端展示页面，所见即为所得，异常一目了然</a:t>
            </a:r>
            <a:endParaRPr lang="en-US" altLang="zh-CN" b="1" dirty="0">
              <a:solidFill>
                <a:schemeClr val="bg1">
                  <a:lumMod val="65000"/>
                </a:schemeClr>
              </a:solidFill>
            </a:endParaRPr>
          </a:p>
          <a:p>
            <a:pPr marL="285750" indent="-285750"/>
            <a:endParaRPr lang="zh-CN" altLang="en-US" b="1" dirty="0"/>
          </a:p>
        </p:txBody>
      </p:sp>
      <p:sp>
        <p:nvSpPr>
          <p:cNvPr id="17" name="文本框 16"/>
          <p:cNvSpPr txBox="1"/>
          <p:nvPr/>
        </p:nvSpPr>
        <p:spPr>
          <a:xfrm>
            <a:off x="4634230" y="3191510"/>
            <a:ext cx="309880" cy="368300"/>
          </a:xfrm>
          <a:prstGeom prst="rect">
            <a:avLst/>
          </a:prstGeom>
          <a:noFill/>
        </p:spPr>
        <p:txBody>
          <a:bodyPr wrap="none" rtlCol="0">
            <a:spAutoFit/>
          </a:bodyPr>
          <a:lstStyle/>
          <a:p>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SELECTED" val="True"/>
</p:tagLst>
</file>

<file path=ppt/tags/tag10.xml><?xml version="1.0" encoding="utf-8"?>
<p:tagLst xmlns:p="http://schemas.openxmlformats.org/presentationml/2006/main">
  <p:tag name="SELECTED" val="True"/>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2.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3.xml><?xml version="1.0" encoding="utf-8"?>
<p:tagLst xmlns:p="http://schemas.openxmlformats.org/presentationml/2006/main">
  <p:tag name="KSO_WM_BEAUTIFY_FLAG" val="#wm#"/>
  <p:tag name="KSO_WM_TEMPLATE_CATEGORY" val="custom"/>
  <p:tag name="KSO_WM_TEMPLATE_INDEX" val="20205176"/>
</p:tagLst>
</file>

<file path=ppt/tags/tag10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0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0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0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1.xml><?xml version="1.0" encoding="utf-8"?>
<p:tagLst xmlns:p="http://schemas.openxmlformats.org/presentationml/2006/main">
  <p:tag name="SELECTED" val="True"/>
</p:tagLst>
</file>

<file path=ppt/tags/tag11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UNIT_TABLE_BEAUTIFY" val="smartTable{247f367c-0ed7-446e-ac67-8395746bd5d7}"/>
  <p:tag name="TABLE_ENDDRAG_ORIGIN_RECT" val="386*124"/>
  <p:tag name="TABLE_ENDDRAG_RECT" val="572*0*386*124"/>
  <p:tag name="TABLE_RECT" val="377.667*137.283*532.45*122.7"/>
  <p:tag name="TABLE_EMPHASIZE_COLOR" val="240117"/>
  <p:tag name="TABLE_ONEKEY_SKIN_IDX" val="3"/>
  <p:tag name="TABLE_SKINIDX" val="0"/>
  <p:tag name="TABLE_COLORIDX" val="9"/>
  <p:tag name="KSO_WM_BEAUTIFY_FLAG" val=""/>
</p:tagLst>
</file>

<file path=ppt/tags/tag119.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2.xml><?xml version="1.0" encoding="utf-8"?>
<p:tagLst xmlns:p="http://schemas.openxmlformats.org/presentationml/2006/main">
  <p:tag name="SELECTED" val="True"/>
</p:tagLst>
</file>

<file path=ppt/tags/tag120.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5.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6.xml><?xml version="1.0" encoding="utf-8"?>
<p:tagLst xmlns:p="http://schemas.openxmlformats.org/presentationml/2006/main">
  <p:tag name="KSO_WM_BEAUTIFY_FLAG" val="#wm#"/>
  <p:tag name="KSO_WM_TEMPLATE_CATEGORY" val="custom"/>
  <p:tag name="KSO_WM_TEMPLATE_INDEX" val="20205176"/>
</p:tagLst>
</file>

<file path=ppt/tags/tag12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2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3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UNIT_TABLE_BEAUTIFY" val="smartTable{247f367c-0ed7-446e-ac67-8395746bd5d7}"/>
  <p:tag name="TABLE_ENDDRAG_ORIGIN_RECT" val="209*48"/>
  <p:tag name="TABLE_ENDDRAG_RECT" val="503*92*209*48"/>
  <p:tag name="TABLE_RECT" val="377.667*137.283*532.45*122.7"/>
  <p:tag name="TABLE_EMPHASIZE_COLOR" val="240117"/>
  <p:tag name="TABLE_ONEKEY_SKIN_IDX" val="3"/>
  <p:tag name="TABLE_SKINIDX" val="0"/>
  <p:tag name="TABLE_COLORIDX" val="9"/>
  <p:tag name="KSO_WM_BEAUTIFY_FLAG" val=""/>
</p:tagLst>
</file>

<file path=ppt/tags/tag139.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0.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5.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4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4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49.xml><?xml version="1.0" encoding="utf-8"?>
<p:tagLst xmlns:p="http://schemas.openxmlformats.org/presentationml/2006/main">
  <p:tag name="KSO_WM_BEAUTIFY_FLAG" val="#wm#"/>
  <p:tag name="KSO_WM_TEMPLATE_CATEGORY" val="custom"/>
  <p:tag name="KSO_WM_TEMPLATE_INDEX" val="20205176"/>
</p:tagLst>
</file>

<file path=ppt/tags/tag1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5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5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TABLE_BEAUTIFY" val="smartTable{247f367c-0ed7-446e-ac67-8395746bd5d7}"/>
  <p:tag name="TABLE_ENDDRAG_ORIGIN_RECT" val="386*124"/>
  <p:tag name="TABLE_ENDDRAG_RECT" val="572*0*386*124"/>
  <p:tag name="TABLE_RECT" val="377.667*137.283*532.45*122.7"/>
  <p:tag name="TABLE_EMPHASIZE_COLOR" val="240117"/>
  <p:tag name="TABLE_ONEKEY_SKIN_IDX" val="3"/>
  <p:tag name="TABLE_SKINIDX" val="0"/>
  <p:tag name="TABLE_COLORIDX" val="9"/>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UNIT_TABLE_BEAUTIFY" val="smartTable{247f367c-0ed7-446e-ac67-8395746bd5d7}"/>
  <p:tag name="TABLE_ENDDRAG_ORIGIN_RECT" val="386*124"/>
  <p:tag name="TABLE_ENDDRAG_RECT" val="572*0*386*124"/>
  <p:tag name="TABLE_RECT" val="377.667*137.283*532.45*122.7"/>
  <p:tag name="TABLE_EMPHASIZE_COLOR" val="240117"/>
  <p:tag name="TABLE_ONEKEY_SKIN_IDX" val="3"/>
  <p:tag name="TABLE_SKINIDX" val="0"/>
  <p:tag name="TABLE_COLORIDX" val="9"/>
  <p:tag name="KSO_WM_BEAUTIFY_FLAG" val=""/>
</p:tagLst>
</file>

<file path=ppt/tags/tag162.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63.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8.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6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7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72.xml><?xml version="1.0" encoding="utf-8"?>
<p:tagLst xmlns:p="http://schemas.openxmlformats.org/presentationml/2006/main">
  <p:tag name="KSO_WM_BEAUTIFY_FLAG" val="#wm#"/>
  <p:tag name="KSO_WM_TEMPLATE_CATEGORY" val="custom"/>
  <p:tag name="KSO_WM_TEMPLATE_INDEX" val="20205176"/>
</p:tagLst>
</file>

<file path=ppt/tags/tag17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7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7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UNIT_TABLE_BEAUTIFY" val="smartTable{247f367c-0ed7-446e-ac67-8395746bd5d7}"/>
  <p:tag name="TABLE_ENDDRAG_ORIGIN_RECT" val="209*48"/>
  <p:tag name="TABLE_ENDDRAG_RECT" val="503*92*209*48"/>
  <p:tag name="TABLE_RECT" val="377.667*137.283*532.45*122.7"/>
  <p:tag name="TABLE_EMPHASIZE_COLOR" val="240117"/>
  <p:tag name="TABLE_ONEKEY_SKIN_IDX" val="3"/>
  <p:tag name="TABLE_SKINIDX" val="0"/>
  <p:tag name="TABLE_COLORIDX" val="9"/>
  <p:tag name="KSO_WM_BEAUTIFY_FLAG" val=""/>
</p:tagLst>
</file>

<file path=ppt/tags/tag185.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86.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1.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9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95.xml><?xml version="1.0" encoding="utf-8"?>
<p:tagLst xmlns:p="http://schemas.openxmlformats.org/presentationml/2006/main">
  <p:tag name="KSO_WM_BEAUTIFY_FLAG" val="#wm#"/>
  <p:tag name="KSO_WM_TEMPLATE_CATEGORY" val="custom"/>
  <p:tag name="KSO_WM_TEMPLATE_INDEX" val="20205176"/>
</p:tagLst>
</file>

<file path=ppt/tags/tag19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9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9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xml><?xml version="1.0" encoding="utf-8"?>
<p:tagLst xmlns:p="http://schemas.openxmlformats.org/presentationml/2006/main">
  <p:tag name="SELECTED" val="True"/>
</p:tagLst>
</file>

<file path=ppt/tags/tag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3955*2142*379*379"/>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UNIT_TABLE_BEAUTIFY" val="smartTable{247f367c-0ed7-446e-ac67-8395746bd5d7}"/>
  <p:tag name="TABLE_ENDDRAG_ORIGIN_RECT" val="209*48"/>
  <p:tag name="TABLE_ENDDRAG_RECT" val="503*92*209*48"/>
  <p:tag name="TABLE_RECT" val="377.667*137.283*532.45*122.7"/>
  <p:tag name="TABLE_EMPHASIZE_COLOR" val="240117"/>
  <p:tag name="TABLE_ONEKEY_SKIN_IDX" val="3"/>
  <p:tag name="TABLE_SKINIDX" val="0"/>
  <p:tag name="TABLE_COLORIDX" val="9"/>
  <p:tag name="KSO_WM_BEAUTIFY_FLAG" val=""/>
</p:tagLst>
</file>

<file path=ppt/tags/tag208.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09.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4.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1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18.xml><?xml version="1.0" encoding="utf-8"?>
<p:tagLst xmlns:p="http://schemas.openxmlformats.org/presentationml/2006/main">
  <p:tag name="KSO_WM_BEAUTIFY_FLAG" val="#wm#"/>
  <p:tag name="KSO_WM_TEMPLATE_CATEGORY" val="custom"/>
  <p:tag name="KSO_WM_TEMPLATE_INDEX" val="20205176"/>
</p:tagLst>
</file>

<file path=ppt/tags/tag21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2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2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23.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wm#"/>
  <p:tag name="KSO_WM_TEMPLATE_CATEGORY" val="custom"/>
  <p:tag name="KSO_WM_TEMPLATE_INDEX" val="20205176"/>
</p:tagLst>
</file>

<file path=ppt/tags/tag22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2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3.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31.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wm#"/>
  <p:tag name="KSO_WM_TEMPLATE_CATEGORY" val="custom"/>
  <p:tag name="KSO_WM_TEMPLATE_INDEX" val="20205176"/>
</p:tagLst>
</file>

<file path=ppt/tags/tag23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3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3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wm#"/>
  <p:tag name="KSO_WM_TEMPLATE_CATEGORY" val="custom"/>
  <p:tag name="KSO_WM_TEMPLATE_INDEX" val="20205176"/>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2.xml><?xml version="1.0" encoding="utf-8"?>
<p:tagLst xmlns:p="http://schemas.openxmlformats.org/presentationml/2006/main">
  <p:tag name="KSO_WM_BEAUTIFY_FLAG" val="#wm#"/>
  <p:tag name="KSO_WM_TEMPLATE_CATEGORY" val="custom"/>
  <p:tag name="KSO_WM_TEMPLATE_INDEX" val="20205176"/>
</p:tagLst>
</file>

<file path=ppt/tags/tag24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4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4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47.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0.xml><?xml version="1.0" encoding="utf-8"?>
<p:tagLst xmlns:p="http://schemas.openxmlformats.org/presentationml/2006/main">
  <p:tag name="KSO_WM_BEAUTIFY_FLAG" val="#wm#"/>
  <p:tag name="KSO_WM_TEMPLATE_CATEGORY" val="custom"/>
  <p:tag name="KSO_WM_TEMPLATE_INDEX" val="20205176"/>
</p:tagLst>
</file>

<file path=ppt/tags/tag25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5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5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58.xml><?xml version="1.0" encoding="utf-8"?>
<p:tagLst xmlns:p="http://schemas.openxmlformats.org/presentationml/2006/main">
  <p:tag name="KSO_WM_BEAUTIFY_FLAG" val="#wm#"/>
  <p:tag name="KSO_WM_TEMPLATE_CATEGORY" val="custom"/>
  <p:tag name="KSO_WM_TEMPLATE_INDEX" val="20205176"/>
</p:tagLst>
</file>

<file path=ppt/tags/tag25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6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6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6.xml><?xml version="1.0" encoding="utf-8"?>
<p:tagLst xmlns:p="http://schemas.openxmlformats.org/presentationml/2006/main">
  <p:tag name="KSO_WM_BEAUTIFY_FLAG" val="#wm#"/>
  <p:tag name="KSO_WM_TEMPLATE_CATEGORY" val="custom"/>
  <p:tag name="KSO_WM_TEMPLATE_INDEX" val="20205176"/>
</p:tagLst>
</file>

<file path=ppt/tags/tag26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6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6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271.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2.xml><?xml version="1.0" encoding="utf-8"?>
<p:tagLst xmlns:p="http://schemas.openxmlformats.org/presentationml/2006/main">
  <p:tag name="KSO_WM_BEAUTIFY_FLAG" val="#wm#"/>
  <p:tag name="KSO_WM_TEMPLATE_CATEGORY" val="custom"/>
  <p:tag name="KSO_WM_TEMPLATE_INDEX" val="20205176"/>
</p:tagLst>
</file>

<file path=ppt/tags/tag273.xml><?xml version="1.0" encoding="utf-8"?>
<p:tagLst xmlns:p="http://schemas.openxmlformats.org/presentationml/2006/main">
  <p:tag name="SELECTED" val="True"/>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TABLE_BEAUTIFY" val="smartTable{247f367c-0ed7-446e-ac67-8395746bd5d7}"/>
  <p:tag name="TABLE_ENDDRAG_ORIGIN_RECT" val="386*124"/>
  <p:tag name="TABLE_ENDDRAG_RECT" val="572*0*386*124"/>
  <p:tag name="TABLE_RECT" val="377.667*137.283*532.45*122.7"/>
  <p:tag name="TABLE_EMPHASIZE_COLOR" val="240117"/>
  <p:tag name="TABLE_ONEKEY_SKIN_IDX" val="3"/>
  <p:tag name="TABLE_SKINIDX" val="0"/>
  <p:tag name="TABLE_COLORIDX" val="9"/>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SELECTED" val="True"/>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0184_3*m_i*1_1"/>
  <p:tag name="KSO_WM_TEMPLATE_CATEGORY" val="diagram"/>
  <p:tag name="KSO_WM_TEMPLATE_INDEX" val="20200184"/>
  <p:tag name="KSO_WM_UNIT_LAYERLEVEL" val="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84_3*m_h_i*1_1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84_3*m_h_i*1_2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84_3*m_h_i*1_3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84_3*m_h_i*1_4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200184_3*i*1"/>
  <p:tag name="KSO_WM_TEMPLATE_CATEGORY" val="diagram"/>
  <p:tag name="KSO_WM_TEMPLATE_INDEX" val="20200184"/>
  <p:tag name="KSO_WM_UNIT_LAYERLEVEL" val="1"/>
  <p:tag name="KSO_WM_TAG_VERSION" val="1.0"/>
  <p:tag name="KSO_WM_BEAUTIFY_FLAG" val="#wm#"/>
  <p:tag name="KSO_WM_UNIT_LINE_FORE_SCHEMECOLOR_INDEX" val="14"/>
  <p:tag name="KSO_WM_UNIT_LINE_FILL_TYPE" val="2"/>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84_3*m_h_i*1_1_4"/>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29.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84_3*m_h_i*1_1_5"/>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0184_3*m_h_i*1_1_6"/>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0184_3*m_h_i*1_1_7"/>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diagram20200184_3*i*2"/>
  <p:tag name="KSO_WM_TEMPLATE_CATEGORY" val="diagram"/>
  <p:tag name="KSO_WM_TEMPLATE_INDEX" val="20200184"/>
  <p:tag name="KSO_WM_UNIT_LAYERLEVEL" val="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94.xml><?xml version="1.0" encoding="utf-8"?>
<p:tagLst xmlns:p="http://schemas.openxmlformats.org/presentationml/2006/main">
  <p:tag name="KSO_WM_UNIT_VALUE" val="104*104"/>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00184_3*m_h_x*1_1_1"/>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95.xml><?xml version="1.0" encoding="utf-8"?>
<p:tagLst xmlns:p="http://schemas.openxmlformats.org/presentationml/2006/main">
  <p:tag name="KSO_WM_UNIT_VALUE" val="24*24"/>
  <p:tag name="KSO_WM_UNIT_HIGHLIGHT" val="0"/>
  <p:tag name="KSO_WM_UNIT_COMPATIBLE" val="0"/>
  <p:tag name="KSO_WM_UNIT_DIAGRAM_ISNUMVISUAL" val="0"/>
  <p:tag name="KSO_WM_UNIT_DIAGRAM_ISREFERUNIT" val="0"/>
  <p:tag name="KSO_WM_DIAGRAM_GROUP_CODE" val="m1-1"/>
  <p:tag name="KSO_WM_UNIT_TYPE" val="m_h_x"/>
  <p:tag name="KSO_WM_UNIT_INDEX" val="1_1_2"/>
  <p:tag name="KSO_WM_UNIT_ID" val="diagram20200184_3*m_h_x*1_1_2"/>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96.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84_3*m_h_a*1_1_1"/>
  <p:tag name="KSO_WM_TEMPLATE_CATEGORY" val="diagram"/>
  <p:tag name="KSO_WM_TEMPLATE_INDEX" val="20200184"/>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297.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84_3*m_h_a*1_2_1"/>
  <p:tag name="KSO_WM_TEMPLATE_CATEGORY" val="diagram"/>
  <p:tag name="KSO_WM_TEMPLATE_INDEX" val="20200184"/>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298.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84_3*m_h_a*1_3_1"/>
  <p:tag name="KSO_WM_TEMPLATE_CATEGORY" val="diagram"/>
  <p:tag name="KSO_WM_TEMPLATE_INDEX" val="20200184"/>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299.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0184_3*m_h_a*1_4_1"/>
  <p:tag name="KSO_WM_TEMPLATE_CATEGORY" val="diagram"/>
  <p:tag name="KSO_WM_TEMPLATE_INDEX" val="20200184"/>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3.xml><?xml version="1.0" encoding="utf-8"?>
<p:tagLst xmlns:p="http://schemas.openxmlformats.org/presentationml/2006/main">
  <p:tag name="SELECTED" val="True"/>
</p:tagLst>
</file>

<file path=ppt/tags/tag3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3"/>
  <p:tag name="KSO_WM_UNIT_ID" val="diagram20200184_3*i*3"/>
  <p:tag name="KSO_WM_TEMPLATE_CATEGORY" val="diagram"/>
  <p:tag name="KSO_WM_TEMPLATE_INDEX" val="20200184"/>
  <p:tag name="KSO_WM_UNIT_LAYERLEVEL" val="1"/>
  <p:tag name="KSO_WM_TAG_VERSION" val="1.0"/>
  <p:tag name="KSO_WM_BEAUTIFY_FLAG" val="#wm#"/>
  <p:tag name="KSO_WM_UNIT_LINE_FORE_SCHEMECOLOR_INDEX" val="14"/>
  <p:tag name="KSO_WM_UNIT_LINE_FILL_TYPE" val="2"/>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84_3*m_h_i*1_2_3"/>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84_3*m_h_i*1_2_4"/>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84_3*m_h_i*1_2_5"/>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0184_3*m_h_i*1_3_3"/>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184_3*m_h_i*1_3_4"/>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0184_3*m_h_i*1_4_3"/>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0184_3*m_h_i*1_4_4"/>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0184_3*m_h_i*1_3_5"/>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4"/>
  <p:tag name="KSO_WM_UNIT_ID" val="diagram20200184_3*i*4"/>
  <p:tag name="KSO_WM_TEMPLATE_CATEGORY" val="diagram"/>
  <p:tag name="KSO_WM_TEMPLATE_INDEX" val="20200184"/>
  <p:tag name="KSO_WM_UNIT_LAYERLEVEL" val="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0.xml><?xml version="1.0" encoding="utf-8"?>
<p:tagLst xmlns:p="http://schemas.openxmlformats.org/presentationml/2006/main">
  <p:tag name="KSO_WM_UNIT_VALUE" val="52*79"/>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00184_3*m_h_x*1_3_1"/>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1.xml><?xml version="1.0" encoding="utf-8"?>
<p:tagLst xmlns:p="http://schemas.openxmlformats.org/presentationml/2006/main">
  <p:tag name="KSO_WM_UNIT_VALUE" val="98*105"/>
  <p:tag name="KSO_WM_UNIT_HIGHLIGHT" val="0"/>
  <p:tag name="KSO_WM_UNIT_COMPATIBLE" val="0"/>
  <p:tag name="KSO_WM_UNIT_DIAGRAM_ISNUMVISUAL" val="0"/>
  <p:tag name="KSO_WM_UNIT_DIAGRAM_ISREFERUNIT" val="0"/>
  <p:tag name="KSO_WM_DIAGRAM_GROUP_CODE" val="m1-1"/>
  <p:tag name="KSO_WM_UNIT_TYPE" val="m_h_x"/>
  <p:tag name="KSO_WM_UNIT_INDEX" val="1_3_2"/>
  <p:tag name="KSO_WM_UNIT_ID" val="diagram20200184_3*m_h_x*1_3_2"/>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84_3*m_h_i*1_2_6"/>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13.xml><?xml version="1.0" encoding="utf-8"?>
<p:tagLst xmlns:p="http://schemas.openxmlformats.org/presentationml/2006/main">
  <p:tag name="KSO_WM_UNIT_VALUE" val="102*102"/>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00184_3*m_h_x*1_2_1"/>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184_3*m_h_i*1_4_5"/>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15.xml><?xml version="1.0" encoding="utf-8"?>
<p:tagLst xmlns:p="http://schemas.openxmlformats.org/presentationml/2006/main">
  <p:tag name="KSO_WM_UNIT_VALUE" val="102*102"/>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200184_3*m_h_x*1_4_1"/>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84_3*m_h_i*1_1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200184_3*i*1"/>
  <p:tag name="KSO_WM_TEMPLATE_CATEGORY" val="diagram"/>
  <p:tag name="KSO_WM_TEMPLATE_INDEX" val="20200184"/>
  <p:tag name="KSO_WM_UNIT_LAYERLEVEL" val="1"/>
  <p:tag name="KSO_WM_TAG_VERSION" val="1.0"/>
  <p:tag name="KSO_WM_BEAUTIFY_FLAG" val="#wm#"/>
  <p:tag name="KSO_WM_UNIT_LINE_FORE_SCHEMECOLOR_INDEX" val="14"/>
  <p:tag name="KSO_WM_UNIT_LINE_FILL_TYPE" val="2"/>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84_3*m_h_i*1_1_4"/>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84_3*m_h_i*1_1_5"/>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32.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0184_3*m_h_i*1_1_6"/>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0184_3*m_h_i*1_3_5"/>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4"/>
  <p:tag name="KSO_WM_UNIT_ID" val="diagram20200184_3*i*4"/>
  <p:tag name="KSO_WM_TEMPLATE_CATEGORY" val="diagram"/>
  <p:tag name="KSO_WM_TEMPLATE_INDEX" val="20200184"/>
  <p:tag name="KSO_WM_UNIT_LAYERLEVEL" val="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23.xml><?xml version="1.0" encoding="utf-8"?>
<p:tagLst xmlns:p="http://schemas.openxmlformats.org/presentationml/2006/main">
  <p:tag name="KSO_WM_UNIT_VALUE" val="52*79"/>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00184_3*m_h_x*1_3_1"/>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24.xml><?xml version="1.0" encoding="utf-8"?>
<p:tagLst xmlns:p="http://schemas.openxmlformats.org/presentationml/2006/main">
  <p:tag name="KSO_WM_UNIT_VALUE" val="98*105"/>
  <p:tag name="KSO_WM_UNIT_HIGHLIGHT" val="0"/>
  <p:tag name="KSO_WM_UNIT_COMPATIBLE" val="0"/>
  <p:tag name="KSO_WM_UNIT_DIAGRAM_ISNUMVISUAL" val="0"/>
  <p:tag name="KSO_WM_UNIT_DIAGRAM_ISREFERUNIT" val="0"/>
  <p:tag name="KSO_WM_DIAGRAM_GROUP_CODE" val="m1-1"/>
  <p:tag name="KSO_WM_UNIT_TYPE" val="m_h_x"/>
  <p:tag name="KSO_WM_UNIT_INDEX" val="1_3_2"/>
  <p:tag name="KSO_WM_UNIT_ID" val="diagram20200184_3*m_h_x*1_3_2"/>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25.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84_3*m_h_a*1_1_1"/>
  <p:tag name="KSO_WM_TEMPLATE_CATEGORY" val="diagram"/>
  <p:tag name="KSO_WM_TEMPLATE_INDEX" val="20200184"/>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84_3*m_h_i*1_3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0184_3*m_h_i*1_3_3"/>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184_3*m_h_i*1_4_5"/>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29.xml><?xml version="1.0" encoding="utf-8"?>
<p:tagLst xmlns:p="http://schemas.openxmlformats.org/presentationml/2006/main">
  <p:tag name="KSO_WM_UNIT_VALUE" val="102*102"/>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200184_3*m_h_x*1_4_1"/>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184_3*m_h_i*1_3_4"/>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331.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84_3*m_h_a*1_1_1"/>
  <p:tag name="KSO_WM_TEMPLATE_CATEGORY" val="diagram"/>
  <p:tag name="KSO_WM_TEMPLATE_INDEX" val="20200184"/>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332.xml><?xml version="1.0" encoding="utf-8"?>
<p:tagLst xmlns:p="http://schemas.openxmlformats.org/presentationml/2006/main">
  <p:tag name="SELECTED" val="True"/>
</p:tagLst>
</file>

<file path=ppt/tags/tag333.xml><?xml version="1.0" encoding="utf-8"?>
<p:tagLst xmlns:p="http://schemas.openxmlformats.org/presentationml/2006/main">
  <p:tag name="KSO_WPP_MARK_KEY" val="00dc9a5b-fe2a-4af7-a3d9-492d36b40599"/>
  <p:tag name="COMMONDATA" val="eyJoZGlkIjoiZjA3NGY2ODkwZDA3YjVmZWEyYTE3ZmI4ZGIxODI5ZWEifQ=="/>
</p:tagLst>
</file>

<file path=ppt/tags/tag34.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xml><?xml version="1.0" encoding="utf-8"?>
<p:tagLst xmlns:p="http://schemas.openxmlformats.org/presentationml/2006/main">
  <p:tag name="KSO_WM_BEAUTIFY_FLAG" val="#wm#"/>
  <p:tag name="KSO_WM_TEMPLATE_CATEGORY" val="custom"/>
  <p:tag name="KSO_WM_TEMPLATE_INDEX" val="20205176"/>
</p:tagLst>
</file>

<file path=ppt/tags/tag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xml><?xml version="1.0" encoding="utf-8"?>
<p:tagLst xmlns:p="http://schemas.openxmlformats.org/presentationml/2006/main">
  <p:tag name="KSO_WM_UNIT_TABLE_BEAUTIFY" val="smartTable{247f367c-0ed7-446e-ac67-8395746bd5d7}"/>
  <p:tag name="TABLE_ENDDRAG_ORIGIN_RECT" val="386*124"/>
  <p:tag name="TABLE_ENDDRAG_RECT" val="572*0*386*124"/>
  <p:tag name="TABLE_RECT" val="377.667*137.283*532.45*122.7"/>
  <p:tag name="TABLE_EMPHASIZE_COLOR" val="240117"/>
  <p:tag name="TABLE_ONEKEY_SKIN_IDX" val="3"/>
  <p:tag name="TABLE_SKINIDX" val="0"/>
  <p:tag name="TABLE_COLORIDX" val="9"/>
</p:tagLst>
</file>

<file path=ppt/tags/tag4.xml><?xml version="1.0" encoding="utf-8"?>
<p:tagLst xmlns:p="http://schemas.openxmlformats.org/presentationml/2006/main">
  <p:tag name="SELECTED" val="True"/>
</p:tagLst>
</file>

<file path=ppt/tags/tag40.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2.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3.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6.xml><?xml version="1.0" encoding="utf-8"?>
<p:tagLst xmlns:p="http://schemas.openxmlformats.org/presentationml/2006/main">
  <p:tag name="KSO_WM_BEAUTIFY_FLAG" val="#wm#"/>
  <p:tag name="KSO_WM_TEMPLATE_CATEGORY" val="custom"/>
  <p:tag name="KSO_WM_TEMPLATE_INDEX" val="20205176"/>
</p:tagLst>
</file>

<file path=ppt/tags/tag4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xml><?xml version="1.0" encoding="utf-8"?>
<p:tagLst xmlns:p="http://schemas.openxmlformats.org/presentationml/2006/main">
  <p:tag name="SELECTED" val="True"/>
</p:tagLst>
</file>

<file path=ppt/tags/tag50.xml><?xml version="1.0" encoding="utf-8"?>
<p:tagLst xmlns:p="http://schemas.openxmlformats.org/presentationml/2006/main">
  <p:tag name="KSO_WM_UNIT_TABLE_BEAUTIFY" val="smartTable{247f367c-0ed7-446e-ac67-8395746bd5d7}"/>
  <p:tag name="TABLE_ENDDRAG_ORIGIN_RECT" val="209*48"/>
  <p:tag name="TABLE_ENDDRAG_RECT" val="503*92*209*48"/>
  <p:tag name="TABLE_RECT" val="377.667*137.283*532.45*122.7"/>
  <p:tag name="TABLE_EMPHASIZE_COLOR" val="240117"/>
  <p:tag name="TABLE_ONEKEY_SKIN_IDX" val="3"/>
  <p:tag name="TABLE_SKINIDX" val="0"/>
  <p:tag name="TABLE_COLORIDX" val="9"/>
</p:tagLst>
</file>

<file path=ppt/tags/tag51.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3.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4.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7.xml><?xml version="1.0" encoding="utf-8"?>
<p:tagLst xmlns:p="http://schemas.openxmlformats.org/presentationml/2006/main">
  <p:tag name="KSO_WM_BEAUTIFY_FLAG" val="#wm#"/>
  <p:tag name="KSO_WM_TEMPLATE_CATEGORY" val="custom"/>
  <p:tag name="KSO_WM_TEMPLATE_INDEX" val="20205176"/>
</p:tagLst>
</file>

<file path=ppt/tags/tag5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xml><?xml version="1.0" encoding="utf-8"?>
<p:tagLst xmlns:p="http://schemas.openxmlformats.org/presentationml/2006/main">
  <p:tag name="SELECTED" val="True"/>
</p:tagLst>
</file>

<file path=ppt/tags/tag6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1.xml><?xml version="1.0" encoding="utf-8"?>
<p:tagLst xmlns:p="http://schemas.openxmlformats.org/presentationml/2006/main">
  <p:tag name="KSO_WM_UNIT_TABLE_BEAUTIFY" val="smartTable{247f367c-0ed7-446e-ac67-8395746bd5d7}"/>
  <p:tag name="TABLE_ENDDRAG_ORIGIN_RECT" val="209*48"/>
  <p:tag name="TABLE_ENDDRAG_RECT" val="503*92*209*48"/>
  <p:tag name="TABLE_RECT" val="377.667*137.283*532.45*122.7"/>
  <p:tag name="TABLE_EMPHASIZE_COLOR" val="240117"/>
  <p:tag name="TABLE_ONEKEY_SKIN_IDX" val="3"/>
  <p:tag name="TABLE_SKINIDX" val="0"/>
  <p:tag name="TABLE_COLORIDX" val="9"/>
</p:tagLst>
</file>

<file path=ppt/tags/tag62.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4.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5.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xml><?xml version="1.0" encoding="utf-8"?>
<p:tagLst xmlns:p="http://schemas.openxmlformats.org/presentationml/2006/main">
  <p:tag name="SELECTED" val="True"/>
</p:tagLst>
</file>

<file path=ppt/tags/tag7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2.xml><?xml version="1.0" encoding="utf-8"?>
<p:tagLst xmlns:p="http://schemas.openxmlformats.org/presentationml/2006/main">
  <p:tag name="KSO_WM_UNIT_TABLE_BEAUTIFY" val="smartTable{247f367c-0ed7-446e-ac67-8395746bd5d7}"/>
  <p:tag name="TABLE_ENDDRAG_ORIGIN_RECT" val="386*124"/>
  <p:tag name="TABLE_ENDDRAG_RECT" val="572*0*386*124"/>
  <p:tag name="TABLE_RECT" val="377.667*137.283*532.45*122.7"/>
  <p:tag name="TABLE_EMPHASIZE_COLOR" val="240117"/>
  <p:tag name="TABLE_ONEKEY_SKIN_IDX" val="3"/>
  <p:tag name="TABLE_SKINIDX" val="0"/>
  <p:tag name="TABLE_COLORIDX" val="9"/>
</p:tagLst>
</file>

<file path=ppt/tags/tag73.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5.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6.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SELECTED" val="True"/>
</p:tagLst>
</file>

<file path=ppt/tags/tag80.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3.xml><?xml version="1.0" encoding="utf-8"?>
<p:tagLst xmlns:p="http://schemas.openxmlformats.org/presentationml/2006/main">
  <p:tag name="KSO_WM_UNIT_TABLE_BEAUTIFY" val="smartTable{247f367c-0ed7-446e-ac67-8395746bd5d7}"/>
  <p:tag name="TABLE_ENDDRAG_ORIGIN_RECT" val="209*48"/>
  <p:tag name="TABLE_ENDDRAG_RECT" val="503*92*209*48"/>
  <p:tag name="TABLE_RECT" val="377.667*137.283*532.45*122.7"/>
  <p:tag name="TABLE_EMPHASIZE_COLOR" val="240117"/>
  <p:tag name="TABLE_ONEKEY_SKIN_IDX" val="3"/>
  <p:tag name="TABLE_SKINIDX" val="0"/>
  <p:tag name="TABLE_COLORIDX" val="9"/>
</p:tagLst>
</file>

<file path=ppt/tags/tag84.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6.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7.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xml><?xml version="1.0" encoding="utf-8"?>
<p:tagLst xmlns:p="http://schemas.openxmlformats.org/presentationml/2006/main">
  <p:tag name="SELECTED" val="True"/>
</p:tagLst>
</file>

<file path=ppt/tags/tag90.xml><?xml version="1.0" encoding="utf-8"?>
<p:tagLst xmlns:p="http://schemas.openxmlformats.org/presentationml/2006/main">
  <p:tag name="KSO_WM_BEAUTIFY_FLAG" val="#wm#"/>
  <p:tag name="KSO_WM_TEMPLATE_CATEGORY" val="custom"/>
  <p:tag name="KSO_WM_TEMPLATE_INDEX" val="20205176"/>
</p:tagLst>
</file>

<file path=ppt/tags/tag9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5.xml><?xml version="1.0" encoding="utf-8"?>
<p:tagLst xmlns:p="http://schemas.openxmlformats.org/presentationml/2006/main">
  <p:tag name="KSO_WM_UNIT_TABLE_BEAUTIFY" val="smartTable{247f367c-0ed7-446e-ac67-8395746bd5d7}"/>
  <p:tag name="TABLE_ENDDRAG_ORIGIN_RECT" val="386*124"/>
  <p:tag name="TABLE_ENDDRAG_RECT" val="572*0*386*124"/>
  <p:tag name="TABLE_RECT" val="377.667*137.283*532.45*122.7"/>
  <p:tag name="TABLE_EMPHASIZE_COLOR" val="240117"/>
  <p:tag name="TABLE_ONEKEY_SKIN_IDX" val="3"/>
  <p:tag name="TABLE_SKINIDX" val="0"/>
  <p:tag name="TABLE_COLORIDX" val="9"/>
  <p:tag name="KSO_WM_BEAUTIFY_FLAG" val=""/>
</p:tagLst>
</file>

<file path=ppt/tags/tag96.xml><?xml version="1.0" encoding="utf-8"?>
<p:tagLst xmlns:p="http://schemas.openxmlformats.org/presentationml/2006/main">
  <p:tag name="KSO_WM_UNIT_TABLE_BEAUTIFY" val="smartTable{f3ce0b19-33db-4a1c-ab4d-32ee9390ccb4}"/>
  <p:tag name="TABLE_ENDDRAG_ORIGIN_RECT" val="387*127"/>
  <p:tag name="TABLE_ENDDRAG_RECT" val="573*213*387*127"/>
  <p:tag name="TABLE_RECT" val="36*349.942*888*148.6"/>
  <p:tag name="TABLE_EMPHASIZE_COLOR" val="240117"/>
  <p:tag name="TABLE_ONEKEY_SKIN_IDX" val="3"/>
  <p:tag name="TABLE_SKINIDX" val="0"/>
  <p:tag name="TABLE_COLORIDX" val="9"/>
  <p:tag name="TABLE_AUTOADJUST_FLAG"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7.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cs1j5ac">
      <a:majorFont>
        <a:latin typeface="等线"/>
        <a:ea typeface="等线"/>
        <a:cs typeface=""/>
      </a:majorFont>
      <a:minorFont>
        <a:latin typeface="等线"/>
        <a:ea typeface="等线"/>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outerShdw blurRad="50800" dist="38100" dir="5400000" algn="t" rotWithShape="0">
            <a:prstClr val="black">
              <a:alpha val="40000"/>
            </a:prstClr>
          </a:outerShdw>
        </a:effectLst>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w="lg" len="lg"/>
        </a:ln>
      </a:spPr>
      <a:bodyPr/>
      <a:lstStyle/>
      <a:style>
        <a:lnRef idx="3">
          <a:schemeClr val="dk1"/>
        </a:lnRef>
        <a:fillRef idx="0">
          <a:schemeClr val="dk1"/>
        </a:fillRef>
        <a:effectRef idx="2">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a:ea typeface=""/>
        <a:cs typeface=""/>
        <a:font script="Jpan" typeface="ＭＳ Ｐゴシック"/>
        <a:font script="Hang" typeface="맑은 고딕"/>
        <a:font script="Hans" typeface="等线"/>
        <a:font script="Hant" typeface="新細明體"/>
        <a:font script="Arab" typeface="等线"/>
        <a:font script="Hebr" typeface="等线"/>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等线"/>
        <a:font script="Uigh" typeface="Microsoft Uighur"/>
        <a:font script="Geor" typeface="Sylfaen"/>
      </a:majorFont>
      <a:minorFont>
        <a:latin typeface="等线"/>
        <a:ea typeface=""/>
        <a:cs typeface=""/>
        <a:font script="Jpan" typeface="ＭＳ Ｐゴシック"/>
        <a:font script="Hang" typeface="맑은 고딕"/>
        <a:font script="Hans" typeface="等线"/>
        <a:font script="Hant" typeface="新細明體"/>
        <a:font script="Arab" typeface="等线"/>
        <a:font script="Hebr" typeface="等线"/>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等线"/>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等线"/>
        <a:font script="Hant" typeface="新細明體"/>
        <a:font script="Arab" typeface="等线"/>
        <a:font script="Hebr" typeface="等线"/>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等线"/>
        <a:font script="Uigh" typeface="Microsoft Uighur"/>
        <a:font script="Geor" typeface="Sylfaen"/>
      </a:majorFont>
      <a:minorFont>
        <a:latin typeface="等线"/>
        <a:ea typeface=""/>
        <a:cs typeface=""/>
        <a:font script="Jpan" typeface="ＭＳ Ｐゴシック"/>
        <a:font script="Hang" typeface="맑은 고딕"/>
        <a:font script="Hans" typeface="等线"/>
        <a:font script="Hant" typeface="新細明體"/>
        <a:font script="Arab" typeface="等线"/>
        <a:font script="Hebr" typeface="等线"/>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等线"/>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2432</Words>
  <Application>WPS 演示</Application>
  <PresentationFormat>全屏显示(16:9)</PresentationFormat>
  <Paragraphs>984</Paragraphs>
  <Slides>38</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Arial</vt:lpstr>
      <vt:lpstr>宋体</vt:lpstr>
      <vt:lpstr>Wingdings</vt:lpstr>
      <vt:lpstr>等线</vt:lpstr>
      <vt:lpstr>Wingdings</vt:lpstr>
      <vt:lpstr>黑体</vt:lpstr>
      <vt:lpstr>Arial</vt:lpstr>
      <vt:lpstr>Times New Roman</vt:lpstr>
      <vt:lpstr>微软雅黑</vt:lpstr>
      <vt:lpstr>Arial Unicode MS</vt:lpstr>
      <vt:lpstr>思源黑体 CN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14.0000</AppVersion>
  <Manager>www.51pptmoban.com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论文答辩</dc:title>
  <dc:creator>51PPT模板网</dc:creator>
  <cp:keywords>论文答辩</cp:keywords>
  <dc:description>www.51pptmoban.com</dc:description>
  <dc:subject>论文答辩</dc:subject>
  <cp:category>www.51pptmoban.com</cp:category>
  <cp:lastModifiedBy>WPS_1685198283</cp:lastModifiedBy>
  <cp:revision>372</cp:revision>
  <dcterms:created xsi:type="dcterms:W3CDTF">2023-04-17T16:57:00Z</dcterms:created>
  <dcterms:modified xsi:type="dcterms:W3CDTF">2023-06-28T07:51:21Z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D4AA060A053645B0BDDF8EEFC79D5AF4</vt:lpwstr>
  </property>
  <property fmtid="{D5CDD505-2E9C-101B-9397-08002B2CF9AE}" pid="3" name="KSOProductBuildVer">
    <vt:lpwstr>2052-11.1.0.12650</vt:lpwstr>
  </property>
</Properties>
</file>